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13.xml" ContentType="application/vnd.openxmlformats-officedocument.presentationml.notesSlide+xml"/>
  <Override PartName="/ppt/ink/ink8.xml" ContentType="application/inkml+xml"/>
  <Override PartName="/ppt/ink/ink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74" r:id="rId2"/>
    <p:sldMasterId id="2147483648" r:id="rId3"/>
  </p:sldMasterIdLst>
  <p:notesMasterIdLst>
    <p:notesMasterId r:id="rId43"/>
  </p:notesMasterIdLst>
  <p:sldIdLst>
    <p:sldId id="330" r:id="rId4"/>
    <p:sldId id="340" r:id="rId5"/>
    <p:sldId id="339" r:id="rId6"/>
    <p:sldId id="341" r:id="rId7"/>
    <p:sldId id="302" r:id="rId8"/>
    <p:sldId id="352" r:id="rId9"/>
    <p:sldId id="331" r:id="rId10"/>
    <p:sldId id="329" r:id="rId11"/>
    <p:sldId id="342" r:id="rId12"/>
    <p:sldId id="343" r:id="rId13"/>
    <p:sldId id="351" r:id="rId14"/>
    <p:sldId id="350" r:id="rId15"/>
    <p:sldId id="349" r:id="rId16"/>
    <p:sldId id="348" r:id="rId17"/>
    <p:sldId id="347" r:id="rId18"/>
    <p:sldId id="346" r:id="rId19"/>
    <p:sldId id="345" r:id="rId20"/>
    <p:sldId id="344" r:id="rId21"/>
    <p:sldId id="303" r:id="rId22"/>
    <p:sldId id="304" r:id="rId23"/>
    <p:sldId id="258" r:id="rId24"/>
    <p:sldId id="259" r:id="rId25"/>
    <p:sldId id="260" r:id="rId26"/>
    <p:sldId id="261" r:id="rId27"/>
    <p:sldId id="262" r:id="rId28"/>
    <p:sldId id="355" r:id="rId29"/>
    <p:sldId id="356" r:id="rId30"/>
    <p:sldId id="263" r:id="rId31"/>
    <p:sldId id="264" r:id="rId32"/>
    <p:sldId id="265" r:id="rId33"/>
    <p:sldId id="266" r:id="rId34"/>
    <p:sldId id="354" r:id="rId35"/>
    <p:sldId id="353" r:id="rId36"/>
    <p:sldId id="274" r:id="rId37"/>
    <p:sldId id="280" r:id="rId38"/>
    <p:sldId id="281" r:id="rId39"/>
    <p:sldId id="282" r:id="rId40"/>
    <p:sldId id="276" r:id="rId41"/>
    <p:sldId id="285"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Helvetica Neue" panose="020B0604020202020204" charset="0"/>
      <p:regular r:id="rId50"/>
      <p:bold r:id="rId51"/>
      <p:italic r:id="rId52"/>
      <p:boldItalic r:id="rId53"/>
    </p:embeddedFont>
    <p:embeddedFont>
      <p:font typeface="Helvetica Neue Light" panose="020B0604020202020204" charset="0"/>
      <p:regular r:id="rId54"/>
      <p:bold r:id="rId55"/>
      <p:italic r:id="rId56"/>
      <p:boldItalic r:id="rId57"/>
    </p:embeddedFont>
    <p:embeddedFont>
      <p:font typeface="Lora" pitchFamily="2" charset="0"/>
      <p:regular r:id="rId58"/>
      <p:bold r:id="rId59"/>
      <p:italic r:id="rId60"/>
      <p:boldItalic r:id="rId61"/>
    </p:embeddedFont>
    <p:embeddedFont>
      <p:font typeface="Raleway" pitchFamily="2" charset="0"/>
      <p:regular r:id="rId62"/>
      <p:bold r:id="rId63"/>
      <p:italic r:id="rId64"/>
      <p:boldItalic r:id="rId65"/>
    </p:embeddedFont>
    <p:embeddedFont>
      <p:font typeface="Tahoma" panose="020B0604030504040204" pitchFamily="3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Butler" initials="PB" lastIdx="1" clrIdx="0">
    <p:extLst>
      <p:ext uri="{19B8F6BF-5375-455C-9EA6-DF929625EA0E}">
        <p15:presenceInfo xmlns:p15="http://schemas.microsoft.com/office/powerpoint/2012/main" userId="0c0baffe559894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9B117-A30E-4951-A87C-C339149D42D1}" v="1" dt="2022-06-12T16:58:19.333"/>
    <p1510:client id="{1665EAF3-D54C-4EBA-93A7-F17CBAC3D0D1}" v="3" dt="2019-05-08T12:12:34.680"/>
    <p1510:client id="{25AA83D6-AD1F-4ACD-A00D-8D2BE585C1ED}" v="5" dt="2022-06-12T13:28:25.883"/>
    <p1510:client id="{29FC0E21-E7B9-4B4C-BBAB-7457C1667B17}" v="108" dt="2022-06-12T17:24:46.576"/>
    <p1510:client id="{49BAA4F9-E779-4684-8F63-F83423C3BB4C}" v="289" dt="2022-06-11T20:40:21.030"/>
    <p1510:client id="{51FCFF08-448B-4703-B394-D5CE3904A5DD}" v="1273" dt="2022-06-12T16:56:33.967"/>
    <p1510:client id="{6BA16533-986E-4DFE-830E-C5155C3D1256}" v="105" dt="2022-06-12T00:29:22.098"/>
    <p1510:client id="{833FB80D-9DB8-4A68-A9DE-B0A111081CC8}" v="93" dt="2022-06-12T17:02:44.385"/>
    <p1510:client id="{8DA41886-BF03-482A-A480-D7FD063F09C6}" v="7" dt="2022-06-10T22:29:49.328"/>
    <p1510:client id="{A6CC868E-1C9C-48D3-8F8F-F8EEED44BBB8}" v="1941" dt="2022-06-12T23:35:02.116"/>
    <p1510:client id="{F34C4919-1D3F-4222-8FA8-59462FC30660}" v="388" dt="2022-06-09T06:54:44.696"/>
    <p1510:client id="{F6A1F4AC-D97E-4203-AA8A-B335447DB6D3}" v="1" dt="2022-06-17T13:03:03.462"/>
    <p1510:client id="{FCA98D03-C72A-42A9-A569-782EB91404A3}" v="22" dt="2022-06-12T14:04:19.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2.xml"/><Relationship Id="rId61"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8.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4.xml"/><Relationship Id="rId7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05T17:39:02.756"/>
    </inkml:context>
    <inkml:brush xml:id="br0">
      <inkml:brushProperty name="width" value="0.1" units="cm"/>
      <inkml:brushProperty name="height" value="0.1" units="cm"/>
      <inkml:brushProperty name="color" value="#004F8B"/>
    </inkml:brush>
  </inkml:definitions>
  <inkml:trace contextRef="#ctx0" brushRef="#br0">2571 15601 4625 0 0,'0'-2'1671'0'0,"0"-6"-1414"0"0,0-6-129 0 0,0-11 1 0 0,2-9-129 0 0,1-8 128 0 0,4-9 1 0 0,3-8-1 0 0,4-9 129 0 0,4-1-128 0 0,3-4-129 0 0,2-3 0 0 0,4-11 0 0 0,3-11 128 0 0,-1-11 1 0 0,-1-2-1 0 0,-3 1 1 0 0,-2-2-1 0 0,-1-8-128 0 0,-1-5 129 0 0,-3-3-1 0 0,1 0-128 0 0,-2-3 0 0 0,-1-4 129 0 0,-1-1-129 0 0,-2 5 0 0 0,2 7 0 0 0,1-1 0 0 0,-1 1 128 0 0,-1 4 1 0 0,-2 7-129 0 0,-2 10 0 0 0,-2 6 0 0 0,0 2 0 0 0,-2 0 0 0 0,-2 1 0 0 0,-1 1 128 0 0,-1 3-128 0 0,-2 0 0 0 0,2-5 0 0 0,3-6 129 0 0,2-3-1 0 0,1-1-128 0 0,0 3-128 0 0,1-2 128 0 0,4-3 0 0 0,1-5 0 0 0,1 0 0 0 0,2 6 0 0 0,0 1 0 0 0,1-1 0 0 0,5-4 0 0 0,0 0 0 0 0,0 5 128 0 0,-1 9-128 0 0,-1 6 0 0 0,-1 7 0 0 0,-2 2 0 0 0,-2-2 0 0 0,-2-4 0 0 0,-1-1 129 0 0,0 5-1 0 0,1 7-128 0 0,1 7 0 0 0,2 1 0 0 0,0-2 0 0 0,0-3 0 0 0,-2-3 0 0 0,0 1 0 0 0,-2 1 129 0 0,-2 6-129 0 0,-1 5-129 0 0,0 5 1 0 0,0 4 128 0 0,-2 3 0 0 0,-1 0 0 0 0,-1 2 0 0 0,2 0 0 0 0,0-1 0 0 0,2 1 0 0 0,2 1 0 0 0,-1 5 0 0 0,0 6 0 0 0,-1 4 128 0 0,-3 4-128 0 0,1 0 0 0 0,1-1 0 0 0,2 0 0 0 0,3-3 0 0 0,0-5 0 0 0,2-4-128 0 0,3-4 128 0 0,0-5 0 0 0,1-2 0 0 0,2 0 0 0 0,1 1 0 0 0,1 2 128 0 0,0 3-128 0 0,1 3 129 0 0,0 2-129 0 0,1 2 0 0 0,-1 2 0 0 0,0-2 0 0 0,0-2 0 0 0,1-1 0 0 0,-1-1 0 0 0,0-2 0 0 0,-3 0 0 0 0,1 2 0 0 0,-3 2 0 0 0,-2 4 0 0 0,0 1 128 0 0,-1 4-128 0 0,1 2 0 0 0,-1 3 0 0 0,2 2 0 0 0,1 0 0 0 0,-1 3 0 0 0,2 2-128 0 0,-2 1-1 0 0,1 0 129 0 0,1 0 0 0 0,-1 0 0 0 0,0 0 0 0 0,0 1 0 0 0,-1-1 0 0 0,0 1 0 0 0,0 2 0 0 0,0 2 0 0 0,-2 0 0 0 0,-2 4 0 0 0,-1 3 0 0 0,0 1 0 0 0,-2 0 0 0 0,1 0 0 0 0,-1 0 0 0 0,0-1 0 0 0,1 1 0 0 0,-1-1 0 0 0,0 1-128 0 0,1 0-1 0 0,-1-1 129 0 0,1 0 0 0 0,-1 2 0 0 0,1 2 0 0 0,-1 0-128 0 0,1 0-1 0 0,-1-1 258 0 0,1 0-129 0 0,-1-2 0 0 0,1 2 0 0 0,1 0 0 0 0,2 0 0 0 0,-1 0 0 0 0,0 2 0 0 0,-1 0 0 0 0,-1 2 0 0 0,0 0 0 0 0,0 1 0 0 0,-1 0 0 0 0,1 0 0 0 0,-1 0 0 0 0,1 0 0 0 0,-1 0 0 0 0,0 1 0 0 0,1-1 0 0 0,1 2 0 0 0,4 3 0 0 0,0 2 0 0 0,-1 3 0 0 0,0 2 0 0 0,0 2 0 0 0,-1 4 0 0 0,-2 1 0 0 0,0-1 0 0 0,1 1 0 0 0,-2-1 0 0 0,1-1 128 0 0,-1-1 1 0 0,-2-2-129 0 0,-2-2 0 0 0,1-2 0 0 0,0 0 0 0 0,1 0 0 0 0,1-2 0 0 0,0 1 0 0 0,0-2 0 0 0,0 0 0 0 0,1 1 0 0 0,0 0 0 0 0,-1-1 0 0 0,1 2 0 0 0,-1-1-129 0 0,3 0 1 0 0,0 1 256 0 0,1 1-128 0 0,-2-1 0 0 0,0 0 0 0 0,0 1 0 0 0,-1 0 0 0 0,0-1 0 0 0,-1-2-128 0 0,1 0 128 0 0,-1 1 0 0 0,0 1 0 0 0,1 1 0 0 0,-1-1 0 0 0,1-2 0 0 0,1 0 0 0 0,2 3 0 0 0,-1 0 0 0 0,-1 0-129 0 0,3 1 129 0 0,1 0 0 0 0,1 1 0 0 0,-2 0 0 0 0,-1-1 0 0 0,1-2 0 0 0,2 1 0 0 0,0 1 0 0 0,-2 0-128 0 0,-1 1 128 0 0,-1-2 0 0 0,-1-1 0 0 0,-3 1 0 0 0,-1 1 0 0 0,-3 0 0 0 0,0 1 0 0 0,-1 0 0 0 0,0 0 0 0 0,0 1 0 0 0,0 0 0 0 0,0-1 0 0 0,0 1 0 0 0,2 2 0 0 0,-1 0 0 0 0,1 3 0 0 0,1-1 0 0 0,1 2 0 0 0,-1 2 128 0 0,0 2-128 0 0,-1 0 0 0 0,-1 4 0 0 0,2 3 0 0 0,0 5 0 0 0,2 6-128 0 0,0 3-1 0 0,1 4 129 0 0,1 2 0 0 0,0 1 0 0 0,-3 0 0 0 0,0 1 0 0 0,0-3 0 0 0,0-3 0 0 0,2-5 129 0 0,-1-3-129 0 0,1-4 0 0 0,-2-1-129 0 0,-2 0 1 0 0,-3 1-1 0 0,0-1 1 0 0,-1 0 128 0 0,-1 1-129 0 0,-1 2 129 0 0,1 0-128 0 0,0 3 128 0 0,0 3 0 0 0,-1 4 0 0 0,-1-1 0 0 0,0 2 128 0 0,-1 1-128 0 0,0 3 0 0 0,-2 9 0 0 0,-3 13-128 0 0,-1 11 128 0 0,1 5 128 0 0,2 3-128 0 0,0 1 0 0 0,-1 2 0 0 0,1 4-128 0 0,2 4 128 0 0,2 0 0 0 0,0-5 128 0 0,1-6 1 0 0,-1-6-129 0 0,0-5-129 0 0,2-1 1 0 0,0 3 128 0 0,0 0 0 0 0,1-1 0 0 0,0-6 0 0 0,0-5 0 0 0,-1-4 0 0 0,-4 0 0 0 0,-1 2-129 0 0,-2 6 1 0 0,-1 2 128 0 0,0-1 128 0 0,2-4-128 0 0,1-7 0 0 0,1-3 0 0 0,0-2 0 0 0,1 2-128 0 0,0 3-1 0 0,0 6 129 0 0,0 1 0 0 0,0 0 129 0 0,1-3-129 0 0,1-1 0 0 0,1-5 0 0 0,2-3 0 0 0,0-3-129 0 0,-1 1 1 0 0,1 1-1 0 0,0-1 129 0 0,1-2 0 0 0,-1-1-128 0 0,2-3 128 0 0,1 0 0 0 0,1-4 0 0 0,0-2 128 0 0,0-6-128 0 0,0-3 0 0 0,0-1 0 0 0,-1 2-128 0 0,-1 2 128 0 0,-2 6-129 0 0,-1 10 1 0 0,-2 8 128 0 0,-2 4 0 0 0,0-1 0 0 0,-2-3 128 0 0,-3-4-128 0 0,-3-2 0 0 0,0 2 0 0 0,-1 3 0 0 0,1 0 0 0 0,0-2-128 0 0,2-3 128 0 0,1-2 0 0 0,1-2 0 0 0,3-2 128 0 0,0-4-128 0 0,1-3 0 0 0,0 0 0 0 0,0-2 0 0 0,1-2 0 0 0,-1 1-128 0 0,0 3 128 0 0,0 8-129 0 0,0 6 129 0 0,2 0 0 0 0,3 2 129 0 0,3-2-129 0 0,2-1 128 0 0,1-5-128 0 0,2-5 0 0 0,1 0 0 0 0,4 1 0 0 0,1-2 0 0 0,1 2 0 0 0,-1 1 129 0 0,-1 1-1 0 0,1-2 1 0 0,-2-5-1 0 0,0-6 1 0 0,0-5-1 0 0,0-4 1 0 0,1-2-1 0 0,2-2 1 0 0,-1-1-1 0 0,1-2-128 0 0,2 0 0 0 0,-2-1 129 0 0,1 0-129 0 0,1-1 0 0 0,-2 1 0 0 0,1 0-129 0 0,3-1 129 0 0,6-1 0 0 0,6-1 0 0 0,5-2 0 0 0,5 1 0 0 0,1-1 0 0 0,-2-1 0 0 0,-1 2 0 0 0,-3 0 0 0 0,-3-1 0 0 0,-3-1 0 0 0,1-1 0 0 0,-3-1 0 0 0,-5 0 0 0 0,-2 0 0 0 0,-2-1 0 0 0,2 1 0 0 0,0-3 0 0 0,0-3 0 0 0,3-2 0 0 0,-1-2 0 0 0,3-2 0 0 0,-1 1 0 0 0,2 1 0 0 0,-1-1 0 0 0,-1 0 0 0 0,-2-1 0 0 0,-1-1 0 0 0,-1 1 0 0 0,-1-1 0 0 0,0 0 0 0 0,0 0 0 0 0,-2 0 0 0 0,-1-1 0 0 0,-2 1 0 0 0,-3 0 0 0 0,-1 0 0 0 0,-2 0 0 0 0,-1 0 0 0 0,2 0-128 0 0,2 0 128 0 0,3 0 0 0 0,2 0 0 0 0,1 0 0 0 0,2 0 0 0 0,2 0 0 0 0,1 0 0 0 0,1 2 0 0 0,0 1 0 0 0,1 0 0 0 0,1-1 0 0 0,0 0 0 0 0,-2-1 0 0 0,2-1 0 0 0,-1 3 0 0 0,-2-1 0 0 0,2 1 128 0 0,-3-1-128 0 0,-1 0 0 0 0,-1 1 0 0 0,-1 0-128 0 0,0 2 128 0 0,3 0 0 0 0,0-1 0 0 0,2-1-129 0 0,1 1 129 0 0,-1 0 0 0 0,-1-1 0 0 0,-3 0 0 0 0,-1 0 0 0 0,-3 1 0 0 0,-3-1 0 0 0,-3-1 0 0 0,1-1 0 0 0,0 0 0 0 0,-1 0 0 0 0,-1-1 0 0 0,0-1 0 0 0,-1 1 0 0 0,0 0 0 0 0,-1 0 0 0 0,0 0 0 0 0,1 0 0 0 0,-1 0 0 0 0,1 0 129 0 0,-1 0-129 0 0,0 0 128 0 0,1 0-128 0 0,-1 0 0 0 0,1 0 0 0 0,-1 0 0 0 0,1 0 0 0 0,-1 0 0 0 0,1 0 0 0 0,-1 0 0 0 0,1 0 0 0 0,-1 0-128 0 0,1 0 128 0 0,0 0 0 0 0,-1 0-129 0 0,1 0 129 0 0,1 2-128 0 0,4 3 128 0 0,0 1 0 0 0,1 1 0 0 0,2 1 0 0 0,4 0 0 0 0,2-1 0 0 0,0-3 0 0 0,2-1 0 0 0,1-2 0 0 0,1 0 0 0 0,0-1 0 0 0,-1 0 128 0 0,-2-1-128 0 0,-1 1 0 0 0,-1 0 0 0 0,-2-1 0 0 0,-4 1 0 0 0,-3 0 0 0 0,-2 0 0 0 0,-2 0 0 0 0,0 0 0 0 0,-1 0 0 0 0,-1 0-128 0 0,1 0 128 0 0,0-2 0 0 0,1-1-129 0 0,1-2 1 0 0,3-2 128 0 0,1-2 0 0 0,2 0 0 0 0,1 0-129 0 0,2-1 129 0 0,1-1 0 0 0,0-2 0 0 0,1-4 0 0 0,1-3 0 0 0,1-3 0 0 0,1-1 0 0 0,0-1 0 0 0,2-3 0 0 0,-1-1 0 0 0,-2 1 129 0 0,-5 2-1 0 0,0 2 1 0 0,-3 0-129 0 0,-3 0 0 0 0,-1-2 0 0 0,-1-1 0 0 0,-1-2 0 0 0,-1-1 0 0 0,0-1 0 0 0,0-1 0 0 0,0 2 0 0 0,0 0 128 0 0,1-1-128 0 0,-1 2 0 0 0,1 2 0 0 0,-1 0 0 0 0,1 1 0 0 0,-3 3 0 0 0,-2 2 0 0 0,-4 4 0 0 0,-1 2 0 0 0,0 2 0 0 0,3 2 0 0 0,1 4 0 0 0,2 3 0 0 0,2 2 0 0 0,1 1 0 0 0,0 1 0 0 0,1 1-128 0 0,0-1 128 0 0,2 3 0 0 0,3 2 0 0 0,2 6 0 0 0,3 4 0 0 0,1 4 128 0 0,1 3-128 0 0,0 3 0 0 0,-2 0 129 0 0,-2-1-129 0 0,-1-1 128 0 0,-2 1-128 0 0,-1-3 129 0 0,-2 1-129 0 0,-4-3 0 0 0,-1-1 0 0 0,0-2 128 0 0,-2-2-128 0 0,0-1 0 0 0,0 0 0 0 0,0-1 0 0 0,0 0 0 0 0,-2 1 0 0 0,1 1 0 0 0,1 3 0 0 0,0 1 0 0 0,0 2 0 0 0,0 1 0 0 0,2 2-128 0 0,-1-1 128 0 0,2 2 0 0 0,2 1 0 0 0,-2-1 0 0 0,-3-3 128 0 0,0 0-128 0 0,-2-2 0 0 0,-2-2 129 0 0,1-2-129 0 0,-1-1 0 0 0,2-3 0 0 0,-1-2 0 0 0,1-1 0 0 0,1-1 0 0 0,3-1 0 0 0,1 0 0 0 0,0 0 0 0 0,2-2 0 0 0,-1 1 0 0 0,1-1 0 0 0,0 0 0 0 0,0-2 0 0 0,-1 2 0 0 0,1-1 0 0 0,0 2 0 0 0,-1 0 0 0 0,1-1 0 0 0,-1-1 0 0 0,1-1 0 0 0,-1-1 0 0 0,1 0 0 0 0,-1-1 0 0 0,1 0 0 0 0,-1-1 0 0 0,1 1 0 0 0,-1 0 0 0 0,1 0 0 0 0,-1 0-129 0 0,1 0 129 0 0,-1 0-128 0 0,1-3 128 0 0,-1-2 0 0 0,3-4 0 0 0,0-8 0 0 0,0-5 0 0 0,0-3 0 0 0,-1-2 0 0 0,0 0 0 0 0,-4 0 0 0 0,0 2 128 0 0,-2 2-128 0 0,-1 2 129 0 0,-1 3-129 0 0,-1 1 128 0 0,0 1-128 0 0,1 0 0 0 0,2 1 0 0 0,0 0 129 0 0,0 2-129 0 0,2 0 0 0 0,0 0 0 0 0,1 0 128 0 0,1 1-128 0 0,0 2 0 0 0,1 2 0 0 0,0 3 0 0 0,-1 1 0 0 0,1 0 0 0 0,0 1 0 0 0,1 1 0 0 0,2-1 0 0 0,1 0 0 0 0,5-2 0 0 0,2 0 0 0 0,2 3 0 0 0,1 4 0 0 0,0 2 0 0 0,-3-1 0 0 0,-1 3 0 0 0,-2-1 0 0 0,-3 2 0 0 0,-2 1 0 0 0,-2 1 0 0 0,-3 2-128 0 0,-3 1-1 0 0,-2 3 129 0 0,1 3 0 0 0,-1 0 0 0 0,-1 0 0 0 0,0 1 0 0 0,0-1 0 0 0,-1 1-128 0 0,-2 1 128 0 0,-1 0 0 0 0,2 1 0 0 0,0-2 0 0 0,0-1 0 0 0,1 0 0 0 0,2 2 0 0 0,3 1 0 0 0,-1 0 128 0 0,-2-2-128 0 0,1-2 0 0 0,1 0 0 0 0,-1 0 129 0 0,1-1-129 0 0,0-4 0 0 0,2-1 128 0 0,1-2-128 0 0,1-4 0 0 0,0 1 0 0 0,1-2 0 0 0,-1-1 0 0 0,1-1 0 0 0,0-1 0 0 0,-1 0 0 0 0,1-1 0 0 0,0 0 0 0 0,-1 1 0 0 0,1 2 0 0 0,-1 0-128 0 0,3 1 128 0 0,0 0 0 0 0,2 2 0 0 0,3 2 0 0 0,2-1 0 0 0,3-1 0 0 0,2 0 0 0 0,3 0 0 0 0,1-2 0 0 0,-2-2 0 0 0,0 0 0 0 0,-2-1 0 0 0,0-1 0 0 0,-4 0 0 0 0,0-1 128 0 0,-1 1-128 0 0,1 0 0 0 0,0 0 0 0 0,-1 0 129 0 0,-3 0-129 0 0,-2 0 0 0 0,-2 0 0 0 0,1 0 0 0 0,0 0 0 0 0,-1 0-129 0 0,-1 0 1 0 0,1 0 128 0 0,3 0 0 0 0,1 0 0 0 0,-2 0 0 0 0,1 0 0 0 0,2 0 0 0 0,0 0 0 0 0,0 0 0 0 0,-1 0 0 0 0,-2 0 0 0 0,1 0 0 0 0,0 0 0 0 0,0 0 0 0 0,0 0 0 0 0,1 0 0 0 0,1 0 0 0 0,0 0 0 0 0,0 0 0 0 0,2 0 0 0 0,-2 0 0 0 0,-1 0 0 0 0,0 0 0 0 0,-2 0 0 0 0,2 0 0 0 0,1 0 0 0 0,-1-3 0 0 0,-1 1 0 0 0,-1-1-129 0 0,0 1 1 0 0,1-4 128 0 0,3-5-129 0 0,1-5 129 0 0,2-4-128 0 0,-2-1-1 0 0,0-1 129 0 0,-1 1 0 0 0,-1 0 0 0 0,1-1 0 0 0,2 0 0 0 0,-2 0 0 0 0,0 2 0 0 0,1 3 0 0 0,-2 2 0 0 0,1-1 0 0 0,-2 0 0 0 0,-1 1 0 0 0,-2 1 0 0 0,-2 0 0 0 0,-1 1 0 0 0,0 0 129 0 0,2-2-129 0 0,0 0 128 0 0,-1 0-128 0 0,1 0 0 0 0,-1 1 129 0 0,-1-2-129 0 0,2-2 0 0 0,0 0 0 0 0,-1-2 0 0 0,-3-1 0 0 0,1-2 0 0 0,-1-3 0 0 0,0-1 0 0 0,1-3-129 0 0,0-3 129 0 0,0-4 0 0 0,0-2 0 0 0,1-3 0 0 0,-1-1 129 0 0,1 1-1 0 0,0 0 1 0 0,-1 2-1 0 0,1 0-128 0 0,-1 2 0 0 0,1 2 0 0 0,-3 1 0 0 0,0-2-128 0 0,0-3 128 0 0,0-4-129 0 0,1-5 129 0 0,3-4 0 0 0,2-5 129 0 0,4-2-129 0 0,1 1 0 0 0,0 4 128 0 0,-1 1-128 0 0,0 2 0 0 0,2 2 0 0 0,0-3 0 0 0,0-4 0 0 0,-3-3 0 0 0,-2-1 0 0 0,-2 1 129 0 0,-1 0-129 0 0,-1 3 128 0 0,-1 3-128 0 0,-2 3 0 0 0,-1 2 0 0 0,1 1-128 0 0,0-2-1 0 0,1-3 129 0 0,2-6 0 0 0,2-5 0 0 0,0-5 0 0 0,0-2 129 0 0,-1 6-1 0 0,-1 5-128 0 0,1 3 0 0 0,-2 4 0 0 0,-1 0 0 0 0,-2 0-128 0 0,-1-3 128 0 0,-1-4 0 0 0,2-1 128 0 0,0-2 1 0 0,1 2-129 0 0,-1 0 0 0 0,1 2 0 0 0,-1 0-129 0 0,0-2 129 0 0,-1-4 0 0 0,1-4 0 0 0,3 0 0 0 0,2 0 129 0 0,0 3-129 0 0,1 5 0 0 0,-1 4 0 0 0,-1 3 0 0 0,0 2 0 0 0,0-2 0 0 0,0-4 0 0 0,2-4 0 0 0,2-3 0 0 0,1 0 0 0 0,-1-1 128 0 0,-1 3 1 0 0,-1 6-129 0 0,-1 4 0 0 0,0 4 0 0 0,-2 2 0 0 0,1 1 0 0 0,-1-3 0 0 0,-2 0 0 0 0,0 1 0 0 0,-3 1 0 0 0,-2 5 0 0 0,-1 5 0 0 0,-3 5 0 0 0,0 3 0 0 0,-1 3 128 0 0,0 3-128 0 0,-1 3 129 0 0,1 4-129 0 0,-1 1 128 0 0,1 0-128 0 0,0 0 0 0 0,0-2 0 0 0,0 1 0 0 0,0-3 0 0 0,0-1 0 0 0,0-2-128 0 0,0-4 128 0 0,0-1 0 0 0,2-3 0 0 0,1-3 0 0 0,0-2 0 0 0,-1 1 0 0 0,1 0 0 0 0,1 0 0 0 0,-1-1 0 0 0,2-2 0 0 0,-1 2 0 0 0,0 1 0 0 0,1 1 128 0 0,-1 2-128 0 0,2 2 0 0 0,1-1 0 0 0,2 0 0 0 0,2 0-128 0 0,1-5 128 0 0,0-4-129 0 0,1-5 1 0 0,0-2 128 0 0,0-3 0 0 0,1-2 0 0 0,4 0 128 0 0,2 2 1 0 0,1 3-1 0 0,0 5 1 0 0,1 5-129 0 0,1 4 0 0 0,-1 6 0 0 0,-2 5 128 0 0,-3 4-128 0 0,0 3 0 0 0,2 1 129 0 0,0 3-129 0 0,-2 4 128 0 0,1 2-128 0 0,-1 0 0 0 0,-1 0 0 0 0,-1 2 0 0 0,2 0 0 0 0,-1 1 0 0 0,-1 1 0 0 0,2 0 0 0 0,0 0 0 0 0,1 2 0 0 0,-1 1 0 0 0,0 0 0 0 0,1 1 0 0 0,-1 3 0 0 0,-1 2 0 0 0,-1-1-128 0 0,2 1-1 0 0,-1 3 129 0 0,-3 1-128 0 0,-1 4-1 0 0,-1 2 1 0 0,0 5 128 0 0,0 4 0 0 0,-1 7 0 0 0,-3 5 0 0 0,-3 3 128 0 0,-1 0 1 0 0,-2-1-1 0 0,-1-3 1 0 0,0-4-1 0 0,-1-1-128 0 0,1-3 0 0 0,-1-2 0 0 0,1 1 0 0 0,0 1-128 0 0,0 2-1 0 0,0 4 1 0 0,0 2-1 0 0,0 3 129 0 0,0 3 0 0 0,0 3 129 0 0,0 1-1 0 0,0 1 1 0 0,0-2-1 0 0,0-2 1 0 0,0-2-129 0 0,0-6-129 0 0,0-1 129 0 0,0 0-128 0 0,0 4-1 0 0,0 2 1 0 0,0 3-1 0 0,0 5 129 0 0,0 3 0 0 0,0 2 129 0 0,0 0-1 0 0,0-3 1 0 0,0-5-1 0 0,0-3-128 0 0,0-4 0 0 0,0-1-128 0 0,0 0-1 0 0,0 0 1 0 0,2 2-1 0 0,1 4 129 0 0,2 5 0 0 0,2 3 129 0 0,2 1-1 0 0,2-1 1 0 0,1-1-1 0 0,0-1 1 0 0,1-3-129 0 0,0-1 0 0 0,0-2-129 0 0,0 0 129 0 0,0 2-128 0 0,-3 4 128 0 0,0 3 0 0 0,0 4 0 0 0,0 1 0 0 0,-1-3 128 0 0,-1-1-128 0 0,2-2 129 0 0,0-4-129 0 0,1-4 0 0 0,0-1 0 0 0,2 0 0 0 0,-1 2 0 0 0,1 0 0 0 0,-1 4 0 0 0,1 1 0 0 0,0 1 0 0 0,-3-1 0 0 0,0-2 0 0 0,0-5 0 0 0,0-7 0 0 0,1-5 0 0 0,-2-4 0 0 0,1 0 0 0 0,-1-1-129 0 0,1 1 129 0 0,-1 2-128 0 0,0 5-1 0 0,1 2 129 0 0,-2 3-128 0 0,0 4 128 0 0,1 2 0 0 0,1 0 0 0 0,1 0 0 0 0,0-3 128 0 0,2-5-128 0 0,-1-3 0 0 0,1-3 0 0 0,-1-3 0 0 0,1-2-128 0 0,-2 0-1 0 0,-2 0 1 0 0,1 2-1 0 0,1 2 1 0 0,-3-1-1 0 0,1 2 1 0 0,-2-1 128 0 0,1 0 128 0 0,-2 0-128 0 0,-2-2 0 0 0,1-1 129 0 0,2-2-129 0 0,-1-1 0 0 0,-1-3 0 0 0,1-1 128 0 0,-1 0-128 0 0,1 1 129 0 0,-1-2-1 0 0,0-2-128 0 0,0 0 0 0 0,-1-1 0 0 0,2 1 0 0 0,1 1 0 0 0,0-1 0 0 0,1 1 0 0 0,1 2 0 0 0,1 0 0 0 0,1 2 0 0 0,1 1 0 0 0,0 2 0 0 0,1 3 0 0 0,0 1 0 0 0,0-1-128 0 0,-1 2 128 0 0,1 0-129 0 0,-3 1 129 0 0,0-2 0 0 0,0-2 0 0 0,-2-4 0 0 0,0-1 0 0 0,-1-3 0 0 0,0-1 0 0 0,1 1 0 0 0,-1-2 0 0 0,-1-1 0 0 0,0 0 0 0 0,1 0 0 0 0,0-2 0 0 0,0-1 0 0 0,-1-1 0 0 0,2 1 0 0 0,-2 1-128 0 0,0-1 128 0 0,0 0-129 0 0,1 1 129 0 0,1 2 0 0 0,-1 0 0 0 0,1 2 0 0 0,1 4-128 0 0,-1 1 128 0 0,-2 0 0 0 0,-2-1 0 0 0,-1 0 0 0 0,-2-2 0 0 0,1-1 0 0 0,1-1 0 0 0,2 0 0 0 0,-1-1 0 0 0,0-2 0 0 0,-1-2 0 0 0,-1 1 0 0 0,-1 0 0 0 0,-1 0 0 0 0,0-2 0 0 0,0 0 0 0 0,0 0 0 0 0,0-2 0 0 0,0 1 0 0 0,0-1 0 0 0,-1 1 0 0 0,1-1 0 0 0,0 1 0 0 0,0-1 0 0 0,0 1 0 0 0,0-1 0 0 0,3 1-129 0 0,-1 0 129 0 0,3-1-257 0 0,0 1 257 0 0,2-1-128 0 0,-1 1 128 0 0,0 0 0 0 0,3-1-129 0 0,0 1 1 0 0,2-3-1 0 0,1 0 129 0 0,-2 0 0 0 0,-2 0-257 0 0,-3 1-1028 0 0,0-1 1285 0 0,-1-3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2T16:55:30.961"/>
    </inkml:context>
    <inkml:brush xml:id="br0">
      <inkml:brushProperty name="width" value="0.2" units="cm"/>
      <inkml:brushProperty name="height" value="0.2" units="cm"/>
      <inkml:brushProperty name="color" value="#004F8B"/>
    </inkml:brush>
  </inkml:definitions>
  <inkml:trace contextRef="#ctx0" brushRef="#br0">14420 13728 5268 0 0,'-1'-3'1799'0'0,"-1"-4"-1671"0"0,-1-7 129 0 0,-2-7-128 0 0,-1-7-1 0 0,-1-3 129 0 0,-1-7 0 0 0,0-6-128 0 0,-1-4-1 0 0,0 0 1 0 0,1-1-1 0 0,0-2-128 0 0,1-1 0 0 0,0-1 0 0 0,1 3 0 0 0,0 0 129 0 0,0 0-129 0 0,0 2 0 0 0,0 4 0 0 0,0 5 128 0 0,1 4-128 0 0,0 5 0 0 0,0 4-128 0 0,1 3-1157 0 0,1 6 1285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2T16:55:30.962"/>
    </inkml:context>
    <inkml:brush xml:id="br0">
      <inkml:brushProperty name="width" value="0.2" units="cm"/>
      <inkml:brushProperty name="height" value="0.2" units="cm"/>
      <inkml:brushProperty name="color" value="#004F8B"/>
    </inkml:brush>
  </inkml:definitions>
  <inkml:trace contextRef="#ctx0" brushRef="#br0">14437 13624 3469 0 0,'0'1'3983'0'0,"7"1"-3726"0"0,5 1 0 0 0,4 2 0 0 0,3 0 0 0 0,5 0-128 0 0,1 0 128 0 0,0 0-129 0 0,2 0 1 0 0,1 1-1 0 0,1-1-128 0 0,-1 2 0 0 0,2-1 0 0 0,6 1 0 0 0,3-1 0 0 0,2 1 0 0 0,0 0 0 0 0,4 0 0 0 0,0 0 0 0 0,3-1 0 0 0,3 0 0 0 0,3-1 0 0 0,-1 0 0 0 0,-7-1 0 0 0,-7 0 0 0 0,-7-1 129 0 0,-6-2-129 0 0,-7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2T16:55:30.963"/>
    </inkml:context>
    <inkml:brush xml:id="br0">
      <inkml:brushProperty name="width" value="0.2" units="cm"/>
      <inkml:brushProperty name="height" value="0.2" units="cm"/>
      <inkml:brushProperty name="color" value="#004F8B"/>
    </inkml:brush>
  </inkml:definitions>
  <inkml:trace contextRef="#ctx0" brushRef="#br0">18401 12055 3854 0 0,'3'0'1285'0'0,"4"0"-1028"0"0,3 0 0 0 0,4 0 0 0 0,1 0 0 0 0,5 3 0 0 0,2 1 0 0 0,3 3 0 0 0,0 0 0 0 0,-1-1-128 0 0,1-2-1 0 0,5-1 1 0 0,6-1-1 0 0,10-5 1 0 0,10-6-129 0 0,14-9 128 0 0,13-10 1 0 0,10-8-1 0 0,3-8 1 0 0,1-8 128 0 0,-2-7-129 0 0,-5-2 1 0 0,-6 0-1 0 0,-6-2-128 0 0,-1-1 129 0 0,4-8-129 0 0,2-9 0 0 0,0-9 128 0 0,-3-10 1 0 0,-7-2-129 0 0,-6 0 128 0 0,-9 4 1 0 0,-5 1-258 0 0,-6-2 129 0 0,-6-7-128 0 0,-5-12 256 0 0,-5-8 1 0 0,-3-1-1 0 0,-4 1-128 0 0,-4 0 0 0 0,2-6-128 0 0,2-11 128 0 0,3-9 0 0 0,3 2 128 0 0,0 10-128 0 0,0 4 0 0 0,0-1 0 0 0,2-4 129 0 0,-1-4-1 0 0,-4-2-128 0 0,-7 7 0 0 0,-5 0 0 0 0,-7-2 0 0 0,-7-5 0 0 0,-6 1 129 0 0,-6 6-129 0 0,-4 6 0 0 0,-2 0 0 0 0,-4-5 0 0 0,-5-4 0 0 0,-3-3 0 0 0,-3 4 128 0 0,1 8-128 0 0,0 5-128 0 0,0-4 128 0 0,-2-6 128 0 0,-3-4-128 0 0,-5 0 0 0 0,-4 5 0 0 0,-6 6 0 0 0,-9-1 0 0 0,-9-5 0 0 0,-8 1 0 0 0,-2 2 0 0 0,1 7 129 0 0,1 7-129 0 0,2 10-257 0 0,0 2 385 0 0,-3-6-128 0 0,-3-5 129 0 0,-1 4-129 0 0,-9 3 0 0 0,-5 10 0 0 0,-2 12 128 0 0,1 14-256 0 0,3 8-1 0 0,-1 3 129 0 0,2 2 129 0 0,-5 0-1 0 0,-3 1-128 0 0,-4 3 0 0 0,-3 3 0 0 0,-1 2 0 0 0,2 4 129 0 0,0 6-129 0 0,-2 3 0 0 0,-8 4 0 0 0,-9 6 0 0 0,-3 4 0 0 0,3 7 0 0 0,5 5 128 0 0,2 2 1 0 0,2 3-129 0 0,-7 6 0 0 0,-2 5 0 0 0,-1 5 0 0 0,4 4 0 0 0,8 4 0 0 0,6 2 0 0 0,1 9 128 0 0,1 8-128 0 0,-1 7 0 0 0,-4 10 0 0 0,3 5-128 0 0,5 5 128 0 0,6 1-129 0 0,8 3 258 0 0,7-1-1 0 0,9-2 1 0 0,5-2-1 0 0,6-2 1 0 0,2-2-129 0 0,2-1 0 0 0,2-1 0 0 0,3 0-129 0 0,1 0 129 0 0,3 2-128 0 0,6 2 128 0 0,3 3 0 0 0,3 3 0 0 0,5 0 0 0 0,3-2 0 0 0,2-5 0 0 0,7-5-129 0 0,4-7 129 0 0,2-3 0 0 0,3-4 0 0 0,1-1 129 0 0,0-1-1 0 0,1 0-128 0 0,-1-4 0 0 0,0 0 0 0 0,0-2-128 0 0,3-4-1 0 0,0-2 1 0 0,1 1-1 0 0,-2-1 129 0 0,2 2 0 0 0,1 0-128 0 0,2-1 128 0 0,2-2 0 0 0,1-4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13:02:53.77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16219 10590 16383 0 0,'3'0'0'0'0,"4"0"0"0"0,4 0 0 0 0,3 0 0 0 0,2 0 0 0 0,5 0 0 0 0,1 0 0 0 0,0 0 0 0 0,0 0 0 0 0,2 0 0 0 0,0 0 0 0 0,-2 0 0 0 0,0 0 0 0 0,1 0 0 0 0,0 0 0 0 0,0 0 0 0 0,-3 0 0 0 0,3 0 0 0 0,0 0 0 0 0,-1 0 0 0 0,-1 0 0 0 0,2 0 0 0 0,0 0 0 0 0,-1 0 0 0 0,-1 0 0 0 0,2 0 0 0 0,-1 0 0 0 0,0 0 0 0 0,-1 0 0 0 0,1 0 0 0 0,1 0 0 0 0,-2 0 0 0 0,0 0 0 0 0,2 0 0 0 0,-1 0 0 0 0,0 0 0 0 0,-1 0 0 0 0,2 0 0 0 0,0 0 0 0 0,-1 0 0 0 0,5 0 0 0 0,2 0 0 0 0,-2 0 0 0 0,-2 0 0 0 0,1 0 0 0 0,-2 0 0 0 0,3 0 0 0 0,1 0 0 0 0,1 0 0 0 0,-3 0 0 0 0,-3 0 0 0 0,-2 0 0 0 0,-1 0 0 0 0,-2 0 0 0 0,0 0 0 0 0,-1 0 0 0 0,0 0 0 0 0,0 0 0 0 0,0 0 0 0 0,1 0 0 0 0,-1 0 0 0 0,3 0 0 0 0,2 0 0 0 0,0 0 0 0 0,-2 0 0 0 0,3 0 0 0 0,0 0 0 0 0,-1 0 0 0 0,-2 0 0 0 0,3 0 0 0 0,-4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13:02:53.7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16289 9512 16383 0 0,'3'0'0'0'0,"4"0"0"0"0,6 0 0 0 0,5 0 0 0 0,1-3 0 0 0,1-1 0 0 0,0 0 0 0 0,0 1 0 0 0,2 1 0 0 0,1 0 0 0 0,2-5 0 0 0,1-2 0 0 0,-2 1 0 0 0,-2 2 0 0 0,2 1 0 0 0,0 0 0 0 0,-2-1 0 0 0,-1 2 0 0 0,2 1 0 0 0,0 1 0 0 0,-1 1 0 0 0,-2 1 0 0 0,0-1 0 0 0,-1 2 0 0 0,-1-1 0 0 0,-1 0 0 0 0,4 0 0 0 0,0 1 0 0 0,1-1 0 0 0,-2 0 0 0 0,0 0 0 0 0,1 0 0 0 0,2 0 0 0 0,-2 0 0 0 0,0 0 0 0 0,1 0 0 0 0,1 0 0 0 0,-1 0 0 0 0,-2 0 0 0 0,3 0 0 0 0,-1 0 0 0 0,0 0 0 0 0,-1 0 0 0 0,1 0 0 0 0,1 0 0 0 0,-1 0 0 0 0,-2 0 0 0 0,3 0 0 0 0,-1 0 0 0 0,0 0 0 0 0,-2 0 0 0 0,3 0 0 0 0,-1 0 0 0 0,0 0 0 0 0,-2 0 0 0 0,3 0 0 0 0,-1 0 0 0 0,0 0 0 0 0,-2 0 0 0 0,2 0 0 0 0,1 3 0 0 0,-2 1 0 0 0,0-1 0 0 0,-2 3 0 0 0,0 0 0 0 0,-2-1 0 0 0,1-1 0 0 0,-1 2 0 0 0,3-1 0 0 0,2 2 0 0 0,0 1 0 0 0,-2-2 0 0 0,17 8 0 0 0,7 8 0 0 0,-3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13:02:53.7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16289 4767 16383 0 0,'3'0'0'0'0,"4"0"0"0"0,7 0 0 0 0,4 0 0 0 0,5 3 0 0 0,5 1 0 0 0,1 0 0 0 0,1-1 0 0 0,2-1 0 0 0,-1 0 0 0 0,-3 2 0 0 0,3 0 0 0 0,3 0 0 0 0,-2-1 0 0 0,4-1 0 0 0,1-1 0 0 0,5 0 0 0 0,-2-1 0 0 0,2 0 0 0 0,-4 0 0 0 0,-4-1 0 0 0,1 1 0 0 0,-3 0 0 0 0,0 0 0 0 0,1 0 0 0 0,-2 0 0 0 0,-1 0 0 0 0,5 0 0 0 0,-1 0 0 0 0,-3 0 0 0 0,-1 0 0 0 0,1 0 0 0 0,-2 0 0 0 0,1 0 0 0 0,-3 0 0 0 0,-2 0 0 0 0,-2 0 0 0 0,4 0 0 0 0,0 0 0 0 0,0 0 0 0 0,4 0 0 0 0,0 0 0 0 0,-3 0 0 0 0,1 0 0 0 0,-2 0 0 0 0,1 0 0 0 0,2 0 0 0 0,-2 0 0 0 0,1 0 0 0 0,2 0 0 0 0,2 0 0 0 0,1 0 0 0 0,2 0 0 0 0,0 0 0 0 0,4 0 0 0 0,2 0 0 0 0,2 0 0 0 0,-2 0 0 0 0,1 0 0 0 0,-4 0 0 0 0,-5 0 0 0 0,0 0 0 0 0,-1 0 0 0 0,-4 0 0 0 0,-4 0 0 0 0,-4 0 0 0 0,6 0 0 0 0,0 0 0 0 0,2 0 0 0 0,-1 0 0 0 0,-2 0 0 0 0,-3 0 0 0 0,5 0 0 0 0,0 0 0 0 0,5 0 0 0 0,0 0 0 0 0,-2 0 0 0 0,-4 0 0 0 0,0 0 0 0 0,1 0 0 0 0,-1 0 0 0 0,5 0 0 0 0,0 0 0 0 0,-3 0 0 0 0,4 0 0 0 0,-1 0 0 0 0,-3 0 0 0 0,-1 0 0 0 0,-1 0 0 0 0,-2 0 0 0 0,-3 0 0 0 0,1 0 0 0 0,0 0 0 0 0,-1 0 0 0 0,-2 0 0 0 0,3 0 0 0 0,-1 0 0 0 0,1 0 0 0 0,-3 0 0 0 0,3 0 0 0 0,0 0 0 0 0,-1 0 0 0 0,-2 0 0 0 0,3 0 0 0 0,-1 3 0 0 0,-6 4 0 0 0,-7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13:02:54.0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1994 11410 16383 0 0,'4'0'0'0'0,"10"0"0"0"0,6 0 0 0 0,19 0 0 0 0,11 0 0 0 0,6 0 0 0 0,7 0 0 0 0,5 0 0 0 0,1 0 0 0 0,6 0 0 0 0,0 0 0 0 0,-1 0 0 0 0,7 0 0 0 0,-3 0 0 0 0,0 0 0 0 0,-1 0 0 0 0,0 0 0 0 0,-5 0 0 0 0,0 0 0 0 0,5 0 0 0 0,3 0 0 0 0,6 0 0 0 0,3 0 0 0 0,-2 0 0 0 0,-1 0 0 0 0,3 0 0 0 0,-6 0 0 0 0,2 0 0 0 0,-4 0 0 0 0,-9 0 0 0 0,-2 0 0 0 0,-5 0 0 0 0,-4 0 0 0 0,0 0 0 0 0,-1 0 0 0 0,2 0 0 0 0,-5 0 0 0 0,-4 0 0 0 0,3 0 0 0 0,-5 0 0 0 0,-1 0 0 0 0,-2 0 0 0 0,1 0 0 0 0,0 0 0 0 0,0 0 0 0 0,-4 0 0 0 0,-1 0 0 0 0,-3 0 0 0 0,-1 0 0 0 0,2 0 0 0 0,-3 0 0 0 0,-3 0 0 0 0,-4 0 0 0 0,2 0 0 0 0,-1 0 0 0 0,-3 0 0 0 0,-1 0 0 0 0,7 0 0 0 0,2-4 0 0 0,-1-2 0 0 0,6 1 0 0 0,5-4 0 0 0,7 1 0 0 0,-1 0 0 0 0,3 3 0 0 0,6-3 0 0 0,0-5 0 0 0,-1 1 0 0 0,1 2 0 0 0,-5-2 0 0 0,-4 2 0 0 0,-3 2 0 0 0,-1 2 0 0 0,-5 3 0 0 0,-1 1 0 0 0,-5 2 0 0 0,0-4 0 0 0,2-2 0 0 0,-2 1 0 0 0,-3 1 0 0 0,-4 2 0 0 0,1 0 0 0 0,-1 1 0 0 0,-1 1 0 0 0,-2 0 0 0 0,2 0 0 0 0,1 0 0 0 0,-2 0 0 0 0,-1 1 0 0 0,3-1 0 0 0,0 0 0 0 0,-1 0 0 0 0,-2 0 0 0 0,3 0 0 0 0,0 0 0 0 0,-1 0 0 0 0,-2 0 0 0 0,3 0 0 0 0,0 0 0 0 0,-2 0 0 0 0,0 0 0 0 0,1 0 0 0 0,1 0 0 0 0,-2 0 0 0 0,-1 0 0 0 0,3 0 0 0 0,0 0 0 0 0,3 0 0 0 0,4 0 0 0 0,0 0 0 0 0,-2 0 0 0 0,-4 0 0 0 0,1 0 0 0 0,4 0 0 0 0,-1 0 0 0 0,2 0 0 0 0,-1 0 0 0 0,-4 0 0 0 0,7 0 0 0 0,0 0 0 0 0,2 4 0 0 0,-3 6 0 0 0,-3 1 0 0 0,-4-1 0 0 0,1-3 0 0 0,3-2 0 0 0,4 3 0 0 0,-1-1 0 0 0,2-1 0 0 0,-3-2 0 0 0,-3-1 0 0 0,0 3 0 0 0,-1 0 0 0 0,-3 0 0 0 0,-2-2 0 0 0,-3-1 0 0 0,8-2 0 0 0,7 0 0 0 0,3 4 0 0 0,0 0 0 0 0,-5 1 0 0 0,-4-2 0 0 0,0-1 0 0 0,7 3 0 0 0,1 5 0 0 0,-3 0 0 0 0,-5-1 0 0 0,-4-3 0 0 0,-3-2 0 0 0,2-2 0 0 0,-1-2 0 0 0,0-1 0 0 0,-2 4 0 0 0,8 1 0 0 0,1 0 0 0 0,-1-1 0 0 0,1-1 0 0 0,0-1 0 0 0,-4-1 0 0 0,-2-1 0 0 0,2 0 0 0 0,-1 0 0 0 0,-1-1 0 0 0,-2 1 0 0 0,7 0 0 0 0,2 0 0 0 0,-1 0 0 0 0,1 0 0 0 0,4 0 0 0 0,-3 0 0 0 0,2 0 0 0 0,-2 0 0 0 0,-4 0 0 0 0,-3 0 0 0 0,1 0 0 0 0,-1 0 0 0 0,3 0 0 0 0,4 0 0 0 0,4 0 0 0 0,-1 0 0 0 0,1 0 0 0 0,2 0 0 0 0,-3 0 0 0 0,5 0 0 0 0,-2 0 0 0 0,-4 0 0 0 0,0 0 0 0 0,1 0 0 0 0,-2 0 0 0 0,1 0 0 0 0,1 0 0 0 0,-1 0 0 0 0,0 0 0 0 0,-2 0 0 0 0,0 0 0 0 0,3 0 0 0 0,-2 0 0 0 0,-4 0 0 0 0,-3 0 0 0 0,1 0 0 0 0,3 0 0 0 0,0 0 0 0 0,2 0 0 0 0,-2 0 0 0 0,-2 0 0 0 0,-4 0 0 0 0,7 0 0 0 0,1 0 0 0 0,-3 0 0 0 0,3 0 0 0 0,-3 0 0 0 0,-2 0 0 0 0,6 0 0 0 0,0 0 0 0 0,-2 0 0 0 0,-4 0 0 0 0,1 0 0 0 0,0 0 0 0 0,1 0 0 0 0,3 0 0 0 0,0 0 0 0 0,-3 0 0 0 0,-3 0 0 0 0,1 0 0 0 0,-1 0 0 0 0,-2 0 0 0 0,-2 0 0 0 0,2 0 0 0 0,1 0 0 0 0,-2 0 0 0 0,-1 0 0 0 0,3 0 0 0 0,-1 0 0 0 0,-1 0 0 0 0,-1 0 0 0 0,2 0 0 0 0,0 0 0 0 0,-1 0 0 0 0,-2 0 0 0 0,3 0 0 0 0,1 0 0 0 0,-2 0 0 0 0,-2 0 0 0 0,3 0 0 0 0,1 0 0 0 0,-2 0 0 0 0,-2 0 0 0 0,3 0 0 0 0,1 0 0 0 0,-2 0 0 0 0,-2 0 0 0 0,4 0 0 0 0,3 0 0 0 0,1 0 0 0 0,8 4 0 0 0,0 2 0 0 0,-3 0 0 0 0,0-1 0 0 0,-3 2 0 0 0,-8 1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7T13:02:54.024"/>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7199 11303 16383 0 0,'4'0'0'0'0,"10"5"0"0"0,7 1 0 0 0,4-1 0 0 0,6 0 0 0 0,7-2 0 0 0,0-1 0 0 0,4-1 0 0 0,2-1 0 0 0,-2 0 0 0 0,-4 0 0 0 0,-4 0 0 0 0,1-1 0 0 0,2 6 0 0 0,0 4 0 0 0,2 2 0 0 0,-2-1 0 0 0,-3-2 0 0 0,-3-3 0 0 0,6 2 0 0 0,2 1 0 0 0,-3-2 0 0 0,2-2 0 0 0,-2-1 0 0 0,-3-2 0 0 0,-3 0 0 0 0,1-1 0 0 0,1 4 0 0 0,-2 1 0 0 0,-2 0 0 0 0,3 0 0 0 0,0-3 0 0 0,-1 0 0 0 0,-2-1 0 0 0,3-1 0 0 0,0 0 0 0 0,-1 0 0 0 0,-2 0 0 0 0,3 0 0 0 0,0 4 0 0 0,-1 1 0 0 0,-1 0 0 0 0,2-1 0 0 0,0-1 0 0 0,0-1 0 0 0,-2-1 0 0 0,2 0 0 0 0,5-1 0 0 0,0 0 0 0 0,3-1 0 0 0,3 1 0 0 0,-1 0 0 0 0,1 0 0 0 0,-3 0 0 0 0,-3 0 0 0 0,-4 0 0 0 0,0 0 0 0 0,0 0 0 0 0,-2 0 0 0 0,-2 0 0 0 0,2 0 0 0 0,-4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ed9889a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ed9889a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5ed9889a8_0_2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55ed9889a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5ed9889a8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5ed9889a8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5ed9889a8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5ed9889a8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5ed9889a8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5ed9889a8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426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5ed9889a8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5ed9889a8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502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5ed9889a8_0_22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55ed9889a8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5ed9889a8_0_2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55ed9889a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5ed9889a8_0_2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55ed9889a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5ed9889a8_0_2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55ed9889a8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12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5ed9889a8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5ed9889a8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303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5ed9889a8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5ed9889a8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81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5ed9889a8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5ed9889a8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5ed9889a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5ed9889a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55ed9889a8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55ed9889a8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571da733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571da733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54ca4c097_0_22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g554ca4c097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5ed9889a8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5ed9889a8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62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Penultimate step in a ‘data processing pipeline’</a:t>
            </a:r>
            <a:endParaRPr dirty="0"/>
          </a:p>
        </p:txBody>
      </p:sp>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54ca4c097_0_1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554ca4c09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584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5ed9889a8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55ed9889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54ca4c097_1_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554ca4c09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5ed9889a8_0_1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55ed9889a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7622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56636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53052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
        <p:cNvGrpSpPr/>
        <p:nvPr/>
      </p:nvGrpSpPr>
      <p:grpSpPr>
        <a:xfrm>
          <a:off x="0" y="0"/>
          <a:ext cx="0" cy="0"/>
          <a:chOff x="0" y="0"/>
          <a:chExt cx="0" cy="0"/>
        </a:xfrm>
      </p:grpSpPr>
    </p:spTree>
    <p:extLst>
      <p:ext uri="{BB962C8B-B14F-4D97-AF65-F5344CB8AC3E}">
        <p14:creationId xmlns:p14="http://schemas.microsoft.com/office/powerpoint/2010/main" val="861475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FFFFFF"/>
        </a:solid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4163561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Google Shape;15;p3"/>
          <p:cNvSpPr txBox="1">
            <a:spLocks noGrp="1"/>
          </p:cNvSpPr>
          <p:nvPr>
            <p:ph type="sldNum" idx="12"/>
          </p:nvPr>
        </p:nvSpPr>
        <p:spPr>
          <a:xfrm>
            <a:off x="11296612"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279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rder">
  <p:cSld name="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1294">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9"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1294"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1294"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1294"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1294"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1294"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1294"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1294"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1294"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1294"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87406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nd Border">
    <p:spTree>
      <p:nvGrpSpPr>
        <p:cNvPr id="1" name=""/>
        <p:cNvGrpSpPr/>
        <p:nvPr/>
      </p:nvGrpSpPr>
      <p:grpSpPr>
        <a:xfrm>
          <a:off x="0" y="0"/>
          <a:ext cx="0" cy="0"/>
          <a:chOff x="0" y="0"/>
          <a:chExt cx="0" cy="0"/>
        </a:xfrm>
      </p:grpSpPr>
      <p:sp>
        <p:nvSpPr>
          <p:cNvPr id="117" name="Shape 117"/>
          <p:cNvSpPr>
            <a:spLocks noGrp="1"/>
          </p:cNvSpPr>
          <p:nvPr>
            <p:ph type="title"/>
          </p:nvPr>
        </p:nvSpPr>
        <p:spPr>
          <a:xfrm>
            <a:off x="1714500" y="419696"/>
            <a:ext cx="8763001" cy="383976"/>
          </a:xfrm>
          <a:prstGeom prst="rect">
            <a:avLst/>
          </a:prstGeom>
        </p:spPr>
        <p:txBody>
          <a:bodyPr lIns="0" tIns="0" rIns="0" bIns="0" anchor="b">
            <a:noAutofit/>
          </a:bodyPr>
          <a:lstStyle>
            <a:lvl1pPr defTabSz="482163">
              <a:defRPr sz="1898">
                <a:solidFill>
                  <a:srgbClr val="24526E"/>
                </a:solidFill>
                <a:uFill>
                  <a:solidFill>
                    <a:srgbClr val="24526E"/>
                  </a:solidFill>
                </a:uFill>
              </a:defRPr>
            </a:lvl1pPr>
          </a:lstStyle>
          <a:p>
            <a:r>
              <a:t>Title Text</a:t>
            </a:r>
          </a:p>
        </p:txBody>
      </p:sp>
      <p:sp>
        <p:nvSpPr>
          <p:cNvPr id="118" name="Shape 118"/>
          <p:cNvSpPr>
            <a:spLocks noGrp="1"/>
          </p:cNvSpPr>
          <p:nvPr>
            <p:ph type="sldNum" sz="quarter" idx="2"/>
          </p:nvPr>
        </p:nvSpPr>
        <p:spPr>
          <a:xfrm>
            <a:off x="10914497" y="7072312"/>
            <a:ext cx="906231" cy="526213"/>
          </a:xfrm>
          <a:prstGeom prst="rect">
            <a:avLst/>
          </a:prstGeom>
        </p:spPr>
        <p:txBody>
          <a:bodyPr/>
          <a:lstStyle>
            <a:lvl1pPr>
              <a:defRPr sz="1898" b="1">
                <a:solidFill>
                  <a:srgbClr val="FFFFFF"/>
                </a:solidFill>
                <a:uFill>
                  <a:solidFill>
                    <a:srgbClr val="FFFFFF"/>
                  </a:solidFill>
                </a:uFill>
                <a:latin typeface="+mj-lt"/>
                <a:ea typeface="+mj-ea"/>
                <a:cs typeface="+mj-cs"/>
                <a:sym typeface="Tahoma"/>
              </a:defRPr>
            </a:lvl1pPr>
          </a:lstStyle>
          <a:p>
            <a:fld id="{86CB4B4D-7CA3-9044-876B-883B54F8677D}" type="slidenum">
              <a:t>‹#›</a:t>
            </a:fld>
            <a:endParaRPr/>
          </a:p>
        </p:txBody>
      </p:sp>
    </p:spTree>
    <p:extLst>
      <p:ext uri="{BB962C8B-B14F-4D97-AF65-F5344CB8AC3E}">
        <p14:creationId xmlns:p14="http://schemas.microsoft.com/office/powerpoint/2010/main" val="3118650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rder">
  <p:cSld name="2_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1725">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7"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1725"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1725"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1725"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1725"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1725"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1725"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1725"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1725"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1725"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05024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63"/>
        <p:cNvGrpSpPr/>
        <p:nvPr/>
      </p:nvGrpSpPr>
      <p:grpSpPr>
        <a:xfrm>
          <a:off x="0" y="0"/>
          <a:ext cx="0" cy="0"/>
          <a:chOff x="0" y="0"/>
          <a:chExt cx="0" cy="0"/>
        </a:xfrm>
      </p:grpSpPr>
      <p:sp>
        <p:nvSpPr>
          <p:cNvPr id="64" name="Google Shape;64;p16"/>
          <p:cNvSpPr txBox="1">
            <a:spLocks noGrp="1"/>
          </p:cNvSpPr>
          <p:nvPr>
            <p:ph type="sldNum" idx="12"/>
          </p:nvPr>
        </p:nvSpPr>
        <p:spPr>
          <a:xfrm>
            <a:off x="5917311" y="6505277"/>
            <a:ext cx="345200" cy="2680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200"/>
              <a:buFont typeface="Helvetica Neue Light"/>
              <a:buNone/>
              <a:defRPr sz="900"/>
            </a:lvl1pPr>
            <a:lvl2pPr marL="0" lvl="1" indent="0" algn="ctr" rtl="0">
              <a:lnSpc>
                <a:spcPct val="100000"/>
              </a:lnSpc>
              <a:spcBef>
                <a:spcPts val="0"/>
              </a:spcBef>
              <a:spcAft>
                <a:spcPts val="0"/>
              </a:spcAft>
              <a:buClr>
                <a:srgbClr val="000000"/>
              </a:buClr>
              <a:buSzPts val="1200"/>
              <a:buFont typeface="Helvetica Neue Light"/>
              <a:buNone/>
              <a:defRPr sz="900"/>
            </a:lvl2pPr>
            <a:lvl3pPr marL="0" lvl="2" indent="0" algn="ctr" rtl="0">
              <a:lnSpc>
                <a:spcPct val="100000"/>
              </a:lnSpc>
              <a:spcBef>
                <a:spcPts val="0"/>
              </a:spcBef>
              <a:spcAft>
                <a:spcPts val="0"/>
              </a:spcAft>
              <a:buClr>
                <a:srgbClr val="000000"/>
              </a:buClr>
              <a:buSzPts val="1200"/>
              <a:buFont typeface="Helvetica Neue Light"/>
              <a:buNone/>
              <a:defRPr sz="900"/>
            </a:lvl3pPr>
            <a:lvl4pPr marL="0" lvl="3" indent="0" algn="ctr" rtl="0">
              <a:lnSpc>
                <a:spcPct val="100000"/>
              </a:lnSpc>
              <a:spcBef>
                <a:spcPts val="0"/>
              </a:spcBef>
              <a:spcAft>
                <a:spcPts val="0"/>
              </a:spcAft>
              <a:buClr>
                <a:srgbClr val="000000"/>
              </a:buClr>
              <a:buSzPts val="1200"/>
              <a:buFont typeface="Helvetica Neue Light"/>
              <a:buNone/>
              <a:defRPr sz="900"/>
            </a:lvl4pPr>
            <a:lvl5pPr marL="0" lvl="4" indent="0" algn="ctr" rtl="0">
              <a:lnSpc>
                <a:spcPct val="100000"/>
              </a:lnSpc>
              <a:spcBef>
                <a:spcPts val="0"/>
              </a:spcBef>
              <a:spcAft>
                <a:spcPts val="0"/>
              </a:spcAft>
              <a:buClr>
                <a:srgbClr val="000000"/>
              </a:buClr>
              <a:buSzPts val="1200"/>
              <a:buFont typeface="Helvetica Neue Light"/>
              <a:buNone/>
              <a:defRPr sz="900"/>
            </a:lvl5pPr>
            <a:lvl6pPr marL="0" lvl="5" indent="0" algn="ctr" rtl="0">
              <a:lnSpc>
                <a:spcPct val="100000"/>
              </a:lnSpc>
              <a:spcBef>
                <a:spcPts val="0"/>
              </a:spcBef>
              <a:spcAft>
                <a:spcPts val="0"/>
              </a:spcAft>
              <a:buClr>
                <a:srgbClr val="000000"/>
              </a:buClr>
              <a:buSzPts val="1200"/>
              <a:buFont typeface="Helvetica Neue Light"/>
              <a:buNone/>
              <a:defRPr sz="900"/>
            </a:lvl6pPr>
            <a:lvl7pPr marL="0" lvl="6" indent="0" algn="ctr" rtl="0">
              <a:lnSpc>
                <a:spcPct val="100000"/>
              </a:lnSpc>
              <a:spcBef>
                <a:spcPts val="0"/>
              </a:spcBef>
              <a:spcAft>
                <a:spcPts val="0"/>
              </a:spcAft>
              <a:buClr>
                <a:srgbClr val="000000"/>
              </a:buClr>
              <a:buSzPts val="1200"/>
              <a:buFont typeface="Helvetica Neue Light"/>
              <a:buNone/>
              <a:defRPr sz="900"/>
            </a:lvl7pPr>
            <a:lvl8pPr marL="0" lvl="7" indent="0" algn="ctr" rtl="0">
              <a:lnSpc>
                <a:spcPct val="100000"/>
              </a:lnSpc>
              <a:spcBef>
                <a:spcPts val="0"/>
              </a:spcBef>
              <a:spcAft>
                <a:spcPts val="0"/>
              </a:spcAft>
              <a:buClr>
                <a:srgbClr val="000000"/>
              </a:buClr>
              <a:buSzPts val="1200"/>
              <a:buFont typeface="Helvetica Neue Light"/>
              <a:buNone/>
              <a:defRPr sz="900"/>
            </a:lvl8pPr>
            <a:lvl9pPr marL="0" lvl="8" indent="0" algn="ctr" rtl="0">
              <a:lnSpc>
                <a:spcPct val="100000"/>
              </a:lnSpc>
              <a:spcBef>
                <a:spcPts val="0"/>
              </a:spcBef>
              <a:spcAft>
                <a:spcPts val="0"/>
              </a:spcAft>
              <a:buClr>
                <a:srgbClr val="000000"/>
              </a:buClr>
              <a:buSzPts val="1200"/>
              <a:buFont typeface="Helvetica Neue Light"/>
              <a:buNone/>
              <a:defRPr sz="900"/>
            </a:lvl9pPr>
          </a:lstStyle>
          <a:p>
            <a:fld id="{00000000-1234-1234-1234-123412341234}" type="slidenum">
              <a:rPr lang="en" smtClean="0"/>
              <a:pPr/>
              <a:t>‹#›</a:t>
            </a:fld>
            <a:endParaRPr lang="en"/>
          </a:p>
        </p:txBody>
      </p:sp>
    </p:spTree>
    <p:extLst>
      <p:ext uri="{BB962C8B-B14F-4D97-AF65-F5344CB8AC3E}">
        <p14:creationId xmlns:p14="http://schemas.microsoft.com/office/powerpoint/2010/main" val="2589474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Title and Border">
    <p:spTree>
      <p:nvGrpSpPr>
        <p:cNvPr id="1" name=""/>
        <p:cNvGrpSpPr/>
        <p:nvPr/>
      </p:nvGrpSpPr>
      <p:grpSpPr>
        <a:xfrm>
          <a:off x="0" y="0"/>
          <a:ext cx="0" cy="0"/>
          <a:chOff x="0" y="0"/>
          <a:chExt cx="0" cy="0"/>
        </a:xfrm>
      </p:grpSpPr>
      <p:sp>
        <p:nvSpPr>
          <p:cNvPr id="117" name="Shape 117"/>
          <p:cNvSpPr>
            <a:spLocks noGrp="1"/>
          </p:cNvSpPr>
          <p:nvPr>
            <p:ph type="title"/>
          </p:nvPr>
        </p:nvSpPr>
        <p:spPr>
          <a:xfrm>
            <a:off x="1714500" y="419696"/>
            <a:ext cx="8763001" cy="383976"/>
          </a:xfrm>
          <a:prstGeom prst="rect">
            <a:avLst/>
          </a:prstGeom>
        </p:spPr>
        <p:txBody>
          <a:bodyPr lIns="0" tIns="0" rIns="0" bIns="0" anchor="b">
            <a:noAutofit/>
          </a:bodyPr>
          <a:lstStyle>
            <a:lvl1pPr defTabSz="482163">
              <a:defRPr sz="1898">
                <a:solidFill>
                  <a:srgbClr val="24526E"/>
                </a:solidFill>
                <a:uFill>
                  <a:solidFill>
                    <a:srgbClr val="24526E"/>
                  </a:solidFill>
                </a:uFill>
              </a:defRPr>
            </a:lvl1pPr>
          </a:lstStyle>
          <a:p>
            <a:r>
              <a:t>Title Text</a:t>
            </a:r>
          </a:p>
        </p:txBody>
      </p:sp>
      <p:sp>
        <p:nvSpPr>
          <p:cNvPr id="118" name="Shape 118"/>
          <p:cNvSpPr>
            <a:spLocks noGrp="1"/>
          </p:cNvSpPr>
          <p:nvPr>
            <p:ph type="sldNum" sz="quarter" idx="2"/>
          </p:nvPr>
        </p:nvSpPr>
        <p:spPr>
          <a:xfrm>
            <a:off x="10914497" y="7072312"/>
            <a:ext cx="906231" cy="526213"/>
          </a:xfrm>
          <a:prstGeom prst="rect">
            <a:avLst/>
          </a:prstGeom>
        </p:spPr>
        <p:txBody>
          <a:bodyPr/>
          <a:lstStyle>
            <a:lvl1pPr>
              <a:defRPr sz="1898" b="1">
                <a:solidFill>
                  <a:srgbClr val="FFFFFF"/>
                </a:solidFill>
                <a:uFill>
                  <a:solidFill>
                    <a:srgbClr val="FFFFFF"/>
                  </a:solidFill>
                </a:uFill>
                <a:latin typeface="+mj-lt"/>
                <a:ea typeface="+mj-ea"/>
                <a:cs typeface="+mj-cs"/>
                <a:sym typeface="Tahoma"/>
              </a:defRPr>
            </a:lvl1pPr>
          </a:lstStyle>
          <a:p>
            <a:fld id="{86CB4B4D-7CA3-9044-876B-883B54F8677D}" type="slidenum">
              <a:t>‹#›</a:t>
            </a:fld>
            <a:endParaRPr/>
          </a:p>
        </p:txBody>
      </p:sp>
    </p:spTree>
    <p:extLst>
      <p:ext uri="{BB962C8B-B14F-4D97-AF65-F5344CB8AC3E}">
        <p14:creationId xmlns:p14="http://schemas.microsoft.com/office/powerpoint/2010/main" val="230184581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22452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Content">
    <p:spTree>
      <p:nvGrpSpPr>
        <p:cNvPr id="1" name=""/>
        <p:cNvGrpSpPr/>
        <p:nvPr/>
      </p:nvGrpSpPr>
      <p:grpSpPr>
        <a:xfrm>
          <a:off x="0" y="0"/>
          <a:ext cx="0" cy="0"/>
          <a:chOff x="0" y="0"/>
          <a:chExt cx="0" cy="0"/>
        </a:xfrm>
      </p:grpSpPr>
      <p:sp>
        <p:nvSpPr>
          <p:cNvPr id="137" name="Shape 137"/>
          <p:cNvSpPr>
            <a:spLocks noGrp="1"/>
          </p:cNvSpPr>
          <p:nvPr>
            <p:ph type="sldNum" sz="quarter" idx="2"/>
          </p:nvPr>
        </p:nvSpPr>
        <p:spPr>
          <a:xfrm>
            <a:off x="8196373" y="5417963"/>
            <a:ext cx="541227" cy="413101"/>
          </a:xfrm>
          <a:prstGeom prst="rect">
            <a:avLst/>
          </a:prstGeom>
        </p:spPr>
        <p:txBody>
          <a:bodyPr lIns="65023" tIns="65023" rIns="65023" bIns="65023" anchor="ctr"/>
          <a:lstStyle>
            <a:lvl1pPr algn="r" defTabSz="457162">
              <a:defRPr sz="116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41621270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737801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_Content">
    <p:spTree>
      <p:nvGrpSpPr>
        <p:cNvPr id="1" name=""/>
        <p:cNvGrpSpPr/>
        <p:nvPr/>
      </p:nvGrpSpPr>
      <p:grpSpPr>
        <a:xfrm>
          <a:off x="0" y="0"/>
          <a:ext cx="0" cy="0"/>
          <a:chOff x="0" y="0"/>
          <a:chExt cx="0" cy="0"/>
        </a:xfrm>
      </p:grpSpPr>
      <p:sp>
        <p:nvSpPr>
          <p:cNvPr id="137" name="Shape 137"/>
          <p:cNvSpPr>
            <a:spLocks noGrp="1"/>
          </p:cNvSpPr>
          <p:nvPr>
            <p:ph type="sldNum" sz="quarter" idx="2"/>
          </p:nvPr>
        </p:nvSpPr>
        <p:spPr>
          <a:xfrm>
            <a:off x="8196373" y="5417964"/>
            <a:ext cx="541227" cy="413101"/>
          </a:xfrm>
          <a:prstGeom prst="rect">
            <a:avLst/>
          </a:prstGeom>
        </p:spPr>
        <p:txBody>
          <a:bodyPr lIns="65023" tIns="65023" rIns="65023" bIns="65023" anchor="ctr"/>
          <a:lstStyle>
            <a:lvl1pPr algn="r" defTabSz="342863">
              <a:defRPr sz="87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74731393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B0DCE7-43C4-4826-ABB4-DB2764E03BA1}"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523372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B0DCE7-43C4-4826-ABB4-DB2764E03BA1}"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1858341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B0DCE7-43C4-4826-ABB4-DB2764E03BA1}"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2519402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B0DCE7-43C4-4826-ABB4-DB2764E03BA1}"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593068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B0DCE7-43C4-4826-ABB4-DB2764E03BA1}" type="datetimeFigureOut">
              <a:rPr lang="en-US" smtClean="0"/>
              <a:t>6/17/2022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1522366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B0DCE7-43C4-4826-ABB4-DB2764E03BA1}" type="datetimeFigureOut">
              <a:rPr lang="en-US" smtClean="0"/>
              <a:t>6/17/2022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21620074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B0DCE7-43C4-4826-ABB4-DB2764E03BA1}" type="datetimeFigureOut">
              <a:rPr lang="en-US" smtClean="0"/>
              <a:t>6/17/2022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44442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28155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B0DCE7-43C4-4826-ABB4-DB2764E03BA1}"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1249003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B0DCE7-43C4-4826-ABB4-DB2764E03BA1}"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10064045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B0DCE7-43C4-4826-ABB4-DB2764E03BA1}"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3726993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B0DCE7-43C4-4826-ABB4-DB2764E03BA1}"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DBB0D-8E00-4C38-991F-C608D7AB0F37}" type="slidenum">
              <a:rPr lang="en-US" smtClean="0"/>
              <a:t>‹#›</a:t>
            </a:fld>
            <a:endParaRPr lang="en-US"/>
          </a:p>
        </p:txBody>
      </p:sp>
    </p:spTree>
    <p:extLst>
      <p:ext uri="{BB962C8B-B14F-4D97-AF65-F5344CB8AC3E}">
        <p14:creationId xmlns:p14="http://schemas.microsoft.com/office/powerpoint/2010/main" val="2337206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69F0-DA45-48E5-8B49-22A2B82DD8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9A5B0B-6BA6-45E7-A014-DD030662C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71E622-5E1A-427E-9F31-4E7C76082FC3}"/>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16180465-8969-4992-A8DB-75383240F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589E7-C75A-460B-A327-157379EEB5E1}"/>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9752723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5596-787B-4395-8009-022862DAA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30071A-E5B5-403F-B593-BA29EF9D08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B6627-8EA3-47ED-AA10-992AE82992AF}"/>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0F79EA91-10BD-4C3D-A50F-10B96858F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29D5C-1134-46E5-A46D-1B8A28ECB3E8}"/>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6318460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8E5-DED7-4428-97B9-47B02F727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A469DF-4B3B-475E-BFC6-969182067B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CD5CB-4ED8-4B7F-9120-B9FF428B763A}"/>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020768AC-C5F6-4A16-9836-3997EE2AB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A58F5-0E53-48AB-AF66-2133D16A35B3}"/>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3324380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D01D0-9A64-4140-B9AC-DBA975A76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446020-E5BC-4A5C-8794-71B65B5D15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2733F9-D1BF-4873-AD83-C142C8A674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BFA3FC-42E3-43D6-A4DA-5AE07945AF42}"/>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6" name="Footer Placeholder 5">
            <a:extLst>
              <a:ext uri="{FF2B5EF4-FFF2-40B4-BE49-F238E27FC236}">
                <a16:creationId xmlns:a16="http://schemas.microsoft.com/office/drawing/2014/main" id="{1167A770-70FF-4D3D-8234-E5515C2C70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C0C29-336A-4621-9A47-F1D237AC6F2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1106544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8523-CB65-4C90-BDF8-F1388E8440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836E83-6A52-4C70-8297-A8B2B766B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399A5E-A120-401B-A724-A6B84A9A1A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B84C10-CA34-4A3C-9C09-02EB64873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8C82DE-C0FD-4617-A98B-090C59E61F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2B2D0-BF0F-4682-ADAF-51706A183076}"/>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8" name="Footer Placeholder 7">
            <a:extLst>
              <a:ext uri="{FF2B5EF4-FFF2-40B4-BE49-F238E27FC236}">
                <a16:creationId xmlns:a16="http://schemas.microsoft.com/office/drawing/2014/main" id="{C5F53B81-41CB-4DF0-8EC0-A1DD88815F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297E16-B0B3-4FAC-B9E1-FCBD21267B5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39848314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AF19-63CE-433E-9BE8-A55D16AA3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53566D-12AA-4E69-B384-84034AEF1017}"/>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4" name="Footer Placeholder 3">
            <a:extLst>
              <a:ext uri="{FF2B5EF4-FFF2-40B4-BE49-F238E27FC236}">
                <a16:creationId xmlns:a16="http://schemas.microsoft.com/office/drawing/2014/main" id="{83E13776-9441-4FC0-BA0A-A27731AF44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0A7F6-E5C1-4CFC-BD4F-8DD8CA9A0690}"/>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247692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25858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1D2921-F36A-4556-BF8D-C0AF417C281A}"/>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3" name="Footer Placeholder 2">
            <a:extLst>
              <a:ext uri="{FF2B5EF4-FFF2-40B4-BE49-F238E27FC236}">
                <a16:creationId xmlns:a16="http://schemas.microsoft.com/office/drawing/2014/main" id="{E6542241-8581-40D0-8B97-3CAF74A50B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97AE17-1CC4-428C-AE48-40A65CD7FFC1}"/>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23296362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BCF1-6EA0-47B7-A4AE-3A897C042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EEC891-AFA0-4D12-B5EB-5139859A6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54514A-E45A-43D5-B305-A1C3ED59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61C93-59DA-4DCA-A1F5-7F92235C07B8}"/>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6" name="Footer Placeholder 5">
            <a:extLst>
              <a:ext uri="{FF2B5EF4-FFF2-40B4-BE49-F238E27FC236}">
                <a16:creationId xmlns:a16="http://schemas.microsoft.com/office/drawing/2014/main" id="{D5E97653-305E-4F0F-B9CC-03B426761B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E9952-15C9-453F-A4A2-7B4032CB165C}"/>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651926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104C-02BC-41A2-8FC8-9CE98A2D0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5F7B5D-EEC8-431A-A16D-B744EDE78D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B56F1E-02AA-42FE-861B-1B141E20A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09F8F8-2495-4EE8-ACE5-BCD565BA4DF6}"/>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6" name="Footer Placeholder 5">
            <a:extLst>
              <a:ext uri="{FF2B5EF4-FFF2-40B4-BE49-F238E27FC236}">
                <a16:creationId xmlns:a16="http://schemas.microsoft.com/office/drawing/2014/main" id="{3C1D9EEB-847C-4261-8029-8BAA773B9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E4E79-B8DD-4017-9C2C-2232371A07A6}"/>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6745541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A261-7CB7-4073-928B-401858CCCD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A0D885-ACEB-4082-9C8B-0E73B64229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DF7F79-8DC9-41B4-9362-432C74262B84}"/>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11F95397-462A-48A0-AE6F-63459C407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02EC9-EF2D-4CA1-9DA3-53CD76C9C713}"/>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143615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7FC193-CA4D-4948-8B0B-E002973E18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BE265-32B5-4F36-9FCC-02644261A9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C7386-9D71-4803-AA28-14CB0EC44557}"/>
              </a:ext>
            </a:extLst>
          </p:cNvPr>
          <p:cNvSpPr>
            <a:spLocks noGrp="1"/>
          </p:cNvSpPr>
          <p:nvPr>
            <p:ph type="dt" sz="half" idx="10"/>
          </p:nvPr>
        </p:nvSpPr>
        <p:spPr/>
        <p:txBody>
          <a:body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23D68330-83DA-4E9B-B451-C43FD59C0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24F1A-2DA9-44F5-8151-FA94BB79F757}"/>
              </a:ext>
            </a:extLst>
          </p:cNvPr>
          <p:cNvSpPr>
            <a:spLocks noGrp="1"/>
          </p:cNvSpPr>
          <p:nvPr>
            <p:ph type="sldNum" sz="quarter" idx="12"/>
          </p:nvPr>
        </p:nvSpPr>
        <p:spPr/>
        <p:txBody>
          <a:bodyPr/>
          <a:lstStyle/>
          <a:p>
            <a:fld id="{27352AE2-6499-47C6-B239-D02F9505CDF8}" type="slidenum">
              <a:rPr lang="en-US" smtClean="0"/>
              <a:t>‹#›</a:t>
            </a:fld>
            <a:endParaRPr lang="en-US"/>
          </a:p>
        </p:txBody>
      </p:sp>
    </p:spTree>
    <p:extLst>
      <p:ext uri="{BB962C8B-B14F-4D97-AF65-F5344CB8AC3E}">
        <p14:creationId xmlns:p14="http://schemas.microsoft.com/office/powerpoint/2010/main" val="18265542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Content">
    <p:spTree>
      <p:nvGrpSpPr>
        <p:cNvPr id="1" name=""/>
        <p:cNvGrpSpPr/>
        <p:nvPr/>
      </p:nvGrpSpPr>
      <p:grpSpPr>
        <a:xfrm>
          <a:off x="0" y="0"/>
          <a:ext cx="0" cy="0"/>
          <a:chOff x="0" y="0"/>
          <a:chExt cx="0" cy="0"/>
        </a:xfrm>
      </p:grpSpPr>
      <p:sp>
        <p:nvSpPr>
          <p:cNvPr id="137" name="Shape 137"/>
          <p:cNvSpPr>
            <a:spLocks noGrp="1"/>
          </p:cNvSpPr>
          <p:nvPr>
            <p:ph type="sldNum" sz="quarter" idx="2"/>
          </p:nvPr>
        </p:nvSpPr>
        <p:spPr>
          <a:xfrm>
            <a:off x="8196373" y="5417963"/>
            <a:ext cx="541227" cy="413101"/>
          </a:xfrm>
          <a:prstGeom prst="rect">
            <a:avLst/>
          </a:prstGeom>
        </p:spPr>
        <p:txBody>
          <a:bodyPr lIns="65023" tIns="65023" rIns="65023" bIns="65023" anchor="ctr"/>
          <a:lstStyle>
            <a:lvl1pPr algn="r" defTabSz="609534">
              <a:defRPr sz="1547">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12855667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x">
  <p:cSld name="2_Title Slide">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31360" y="545760"/>
            <a:ext cx="11360160" cy="83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subTitle" idx="1"/>
          </p:nvPr>
        </p:nvSpPr>
        <p:spPr>
          <a:xfrm>
            <a:off x="609600" y="1604640"/>
            <a:ext cx="10972320" cy="397728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306528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FFFFFF"/>
        </a:solid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069000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rder">
  <p:cSld name="Title and Bor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14500" y="419695"/>
            <a:ext cx="8762800" cy="384000"/>
          </a:xfrm>
          <a:prstGeom prst="rect">
            <a:avLst/>
          </a:prstGeom>
          <a:noFill/>
          <a:ln>
            <a:noFill/>
          </a:ln>
        </p:spPr>
        <p:txBody>
          <a:bodyPr spcFirstLastPara="1" wrap="square" lIns="0" tIns="0" rIns="0" bIns="0" anchor="b" anchorCtr="0"/>
          <a:lstStyle>
            <a:lvl1pPr lvl="0" algn="ctr" rtl="0">
              <a:lnSpc>
                <a:spcPct val="100000"/>
              </a:lnSpc>
              <a:spcBef>
                <a:spcPts val="0"/>
              </a:spcBef>
              <a:spcAft>
                <a:spcPts val="0"/>
              </a:spcAft>
              <a:buClr>
                <a:srgbClr val="24526E"/>
              </a:buClr>
              <a:buSzPts val="2300"/>
              <a:buFont typeface="Tahoma"/>
              <a:buNone/>
              <a:defRPr sz="2300">
                <a:solidFill>
                  <a:srgbClr val="24526E"/>
                </a:solidFill>
              </a:defRPr>
            </a:lvl1pPr>
            <a:lvl2pPr lvl="1" algn="ctr" rtl="0">
              <a:lnSpc>
                <a:spcPct val="100000"/>
              </a:lnSpc>
              <a:spcBef>
                <a:spcPts val="0"/>
              </a:spcBef>
              <a:spcAft>
                <a:spcPts val="0"/>
              </a:spcAft>
              <a:buClr>
                <a:schemeClr val="accent1"/>
              </a:buClr>
              <a:buSzPts val="1200"/>
              <a:buNone/>
              <a:defRPr/>
            </a:lvl2pPr>
            <a:lvl3pPr lvl="2" algn="ctr" rtl="0">
              <a:lnSpc>
                <a:spcPct val="100000"/>
              </a:lnSpc>
              <a:spcBef>
                <a:spcPts val="0"/>
              </a:spcBef>
              <a:spcAft>
                <a:spcPts val="0"/>
              </a:spcAft>
              <a:buClr>
                <a:schemeClr val="accent1"/>
              </a:buClr>
              <a:buSzPts val="1200"/>
              <a:buNone/>
              <a:defRPr/>
            </a:lvl3pPr>
            <a:lvl4pPr lvl="3" algn="ctr" rtl="0">
              <a:lnSpc>
                <a:spcPct val="100000"/>
              </a:lnSpc>
              <a:spcBef>
                <a:spcPts val="0"/>
              </a:spcBef>
              <a:spcAft>
                <a:spcPts val="0"/>
              </a:spcAft>
              <a:buClr>
                <a:schemeClr val="accent1"/>
              </a:buClr>
              <a:buSzPts val="1200"/>
              <a:buNone/>
              <a:defRPr/>
            </a:lvl4pPr>
            <a:lvl5pPr lvl="4" algn="ctr" rtl="0">
              <a:lnSpc>
                <a:spcPct val="100000"/>
              </a:lnSpc>
              <a:spcBef>
                <a:spcPts val="0"/>
              </a:spcBef>
              <a:spcAft>
                <a:spcPts val="0"/>
              </a:spcAft>
              <a:buClr>
                <a:schemeClr val="accent1"/>
              </a:buClr>
              <a:buSzPts val="1200"/>
              <a:buNone/>
              <a:defRPr/>
            </a:lvl5pPr>
            <a:lvl6pPr lvl="5" algn="ctr" rtl="0">
              <a:lnSpc>
                <a:spcPct val="100000"/>
              </a:lnSpc>
              <a:spcBef>
                <a:spcPts val="0"/>
              </a:spcBef>
              <a:spcAft>
                <a:spcPts val="0"/>
              </a:spcAft>
              <a:buClr>
                <a:schemeClr val="accent1"/>
              </a:buClr>
              <a:buSzPts val="1200"/>
              <a:buNone/>
              <a:defRPr/>
            </a:lvl6pPr>
            <a:lvl7pPr lvl="6" algn="ctr" rtl="0">
              <a:lnSpc>
                <a:spcPct val="100000"/>
              </a:lnSpc>
              <a:spcBef>
                <a:spcPts val="0"/>
              </a:spcBef>
              <a:spcAft>
                <a:spcPts val="0"/>
              </a:spcAft>
              <a:buClr>
                <a:schemeClr val="accent1"/>
              </a:buClr>
              <a:buSzPts val="1200"/>
              <a:buNone/>
              <a:defRPr/>
            </a:lvl7pPr>
            <a:lvl8pPr lvl="7" algn="ctr" rtl="0">
              <a:lnSpc>
                <a:spcPct val="100000"/>
              </a:lnSpc>
              <a:spcBef>
                <a:spcPts val="0"/>
              </a:spcBef>
              <a:spcAft>
                <a:spcPts val="0"/>
              </a:spcAft>
              <a:buClr>
                <a:schemeClr val="accent1"/>
              </a:buClr>
              <a:buSzPts val="1200"/>
              <a:buNone/>
              <a:defRPr/>
            </a:lvl8pPr>
            <a:lvl9pPr lvl="8" algn="ctr" rtl="0">
              <a:lnSpc>
                <a:spcPct val="100000"/>
              </a:lnSpc>
              <a:spcBef>
                <a:spcPts val="0"/>
              </a:spcBef>
              <a:spcAft>
                <a:spcPts val="0"/>
              </a:spcAft>
              <a:buClr>
                <a:schemeClr val="accent1"/>
              </a:buClr>
              <a:buSzPts val="1200"/>
              <a:buNone/>
              <a:defRPr/>
            </a:lvl9pPr>
          </a:lstStyle>
          <a:p>
            <a:endParaRPr/>
          </a:p>
        </p:txBody>
      </p:sp>
      <p:sp>
        <p:nvSpPr>
          <p:cNvPr id="67" name="Google Shape;67;p17"/>
          <p:cNvSpPr txBox="1">
            <a:spLocks noGrp="1"/>
          </p:cNvSpPr>
          <p:nvPr>
            <p:ph type="sldNum" idx="12"/>
          </p:nvPr>
        </p:nvSpPr>
        <p:spPr>
          <a:xfrm>
            <a:off x="10914497" y="7072312"/>
            <a:ext cx="653200" cy="4556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1pPr>
            <a:lvl2pPr marL="0" lvl="1"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2pPr>
            <a:lvl3pPr marL="0" lvl="2"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3pPr>
            <a:lvl4pPr marL="0" lvl="3"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4pPr>
            <a:lvl5pPr marL="0" lvl="4"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5pPr>
            <a:lvl6pPr marL="0" lvl="5"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6pPr>
            <a:lvl7pPr marL="0" lvl="6"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7pPr>
            <a:lvl8pPr marL="0" lvl="7"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8pPr>
            <a:lvl9pPr marL="0" lvl="8" indent="0" algn="ctr" rtl="0">
              <a:lnSpc>
                <a:spcPct val="100000"/>
              </a:lnSpc>
              <a:spcBef>
                <a:spcPts val="0"/>
              </a:spcBef>
              <a:spcAft>
                <a:spcPts val="0"/>
              </a:spcAft>
              <a:buClr>
                <a:srgbClr val="FFFFFF"/>
              </a:buClr>
              <a:buSzPts val="2300"/>
              <a:buFont typeface="Tahoma"/>
              <a:buNone/>
              <a:defRPr sz="2300" b="1">
                <a:solidFill>
                  <a:srgbClr val="FFFFFF"/>
                </a:solidFill>
                <a:latin typeface="Tahoma"/>
                <a:ea typeface="Tahoma"/>
                <a:cs typeface="Tahoma"/>
                <a:sym typeface="Tahom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741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3990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0231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87299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0325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3159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77052632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0DCE7-43C4-4826-ABB4-DB2764E03BA1}" type="datetimeFigureOut">
              <a:rPr lang="en-US" smtClean="0"/>
              <a:t>6/17/2022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CDBB0D-8E00-4C38-991F-C608D7AB0F37}" type="slidenum">
              <a:rPr lang="en-US" smtClean="0"/>
              <a:t>‹#›</a:t>
            </a:fld>
            <a:endParaRPr lang="en-US"/>
          </a:p>
        </p:txBody>
      </p:sp>
    </p:spTree>
    <p:extLst>
      <p:ext uri="{BB962C8B-B14F-4D97-AF65-F5344CB8AC3E}">
        <p14:creationId xmlns:p14="http://schemas.microsoft.com/office/powerpoint/2010/main" val="3831236959"/>
      </p:ext>
    </p:extLst>
  </p:cSld>
  <p:clrMap bg1="lt1" tx1="dk1" bg2="lt2" tx2="dk2" accent1="accent1" accent2="accent2" accent3="accent3" accent4="accent4" accent5="accent5" accent6="accent6" hlink="hlink" folHlink="folHlink"/>
  <p:sldLayoutIdLst>
    <p:sldLayoutId id="2147483661" r:id="rId1"/>
    <p:sldLayoutId id="2147483775" r:id="rId2"/>
    <p:sldLayoutId id="2147483776" r:id="rId3"/>
    <p:sldLayoutId id="2147483777"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47ACF1-AB99-4492-9490-ACC879D75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E5A3-EA2D-40F5-A0BA-11A1040E4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BF204-0DDF-4193-B01A-79AEF11189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2205F-0083-4BD2-82F3-4E36243638D1}" type="datetimeFigureOut">
              <a:rPr lang="en-US" smtClean="0"/>
              <a:t>6/17/2022</a:t>
            </a:fld>
            <a:endParaRPr lang="en-US"/>
          </a:p>
        </p:txBody>
      </p:sp>
      <p:sp>
        <p:nvSpPr>
          <p:cNvPr id="5" name="Footer Placeholder 4">
            <a:extLst>
              <a:ext uri="{FF2B5EF4-FFF2-40B4-BE49-F238E27FC236}">
                <a16:creationId xmlns:a16="http://schemas.microsoft.com/office/drawing/2014/main" id="{2353072D-6F48-42CA-8A79-775343236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A7C96F-3A8E-4931-8C38-E7DB77B3E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52AE2-6499-47C6-B239-D02F9505CDF8}" type="slidenum">
              <a:rPr lang="en-US" smtClean="0"/>
              <a:t>‹#›</a:t>
            </a:fld>
            <a:endParaRPr lang="en-US"/>
          </a:p>
        </p:txBody>
      </p:sp>
    </p:spTree>
    <p:extLst>
      <p:ext uri="{BB962C8B-B14F-4D97-AF65-F5344CB8AC3E}">
        <p14:creationId xmlns:p14="http://schemas.microsoft.com/office/powerpoint/2010/main" val="3118382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gif"/><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github.com/SasView" TargetMode="External"/><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sasview.org/" TargetMode="External"/><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41.jpg"/><Relationship Id="rId7"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hyperlink" Target="http://www.sasview.org/" TargetMode="External"/><Relationship Id="rId5" Type="http://schemas.openxmlformats.org/officeDocument/2006/relationships/hyperlink" Target="http://github.com/SasView" TargetMode="External"/><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3" Type="http://schemas.openxmlformats.org/officeDocument/2006/relationships/hyperlink" Target="http://github.com/SasView" TargetMode="External"/><Relationship Id="rId2" Type="http://schemas.openxmlformats.org/officeDocument/2006/relationships/notesSlide" Target="../notesSlides/notesSlide8.xml"/><Relationship Id="rId1" Type="http://schemas.openxmlformats.org/officeDocument/2006/relationships/slideLayout" Target="../slideLayouts/slideLayout4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www.sasview.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G"/><Relationship Id="rId1" Type="http://schemas.openxmlformats.org/officeDocument/2006/relationships/slideLayout" Target="../slideLayouts/slideLayout48.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6.xml"/><Relationship Id="rId6" Type="http://schemas.openxmlformats.org/officeDocument/2006/relationships/customXml" Target="../ink/ink3.xml"/><Relationship Id="rId5" Type="http://schemas.openxmlformats.org/officeDocument/2006/relationships/image" Target="../media/image540.png"/><Relationship Id="rId4" Type="http://schemas.openxmlformats.org/officeDocument/2006/relationships/customXml" Target="../ink/ink2.xml"/><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customXml" Target="../ink/ink6.xml"/><Relationship Id="rId5" Type="http://schemas.openxmlformats.org/officeDocument/2006/relationships/image" Target="../media/image69.png"/><Relationship Id="rId4" Type="http://schemas.openxmlformats.org/officeDocument/2006/relationships/customXml" Target="../ink/ink5.xml"/><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customXml" Target="../ink/ink9.xml"/><Relationship Id="rId5" Type="http://schemas.openxmlformats.org/officeDocument/2006/relationships/image" Target="../media/image77.png"/><Relationship Id="rId4" Type="http://schemas.openxmlformats.org/officeDocument/2006/relationships/customXml" Target="../ink/ink8.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8.jpeg"/><Relationship Id="rId18" Type="http://schemas.openxmlformats.org/officeDocument/2006/relationships/image" Target="../media/image13.jpeg"/><Relationship Id="rId3" Type="http://schemas.openxmlformats.org/officeDocument/2006/relationships/tags" Target="../tags/tag2.xml"/><Relationship Id="rId21" Type="http://schemas.openxmlformats.org/officeDocument/2006/relationships/image" Target="../media/image16.jpeg"/><Relationship Id="rId7" Type="http://schemas.openxmlformats.org/officeDocument/2006/relationships/tags" Target="../tags/tag6.xml"/><Relationship Id="rId12" Type="http://schemas.openxmlformats.org/officeDocument/2006/relationships/image" Target="../media/image7.png"/><Relationship Id="rId17" Type="http://schemas.openxmlformats.org/officeDocument/2006/relationships/image" Target="../media/image12.jpeg"/><Relationship Id="rId2" Type="http://schemas.openxmlformats.org/officeDocument/2006/relationships/tags" Target="../tags/tag1.xml"/><Relationship Id="rId16" Type="http://schemas.openxmlformats.org/officeDocument/2006/relationships/image" Target="../media/image11.jpeg"/><Relationship Id="rId20" Type="http://schemas.openxmlformats.org/officeDocument/2006/relationships/image" Target="../media/image15.jpeg"/><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5" Type="http://schemas.openxmlformats.org/officeDocument/2006/relationships/image" Target="../media/image10.png"/><Relationship Id="rId10" Type="http://schemas.openxmlformats.org/officeDocument/2006/relationships/image" Target="../media/image2.jpeg"/><Relationship Id="rId19" Type="http://schemas.openxmlformats.org/officeDocument/2006/relationships/image" Target="../media/image14.jpeg"/><Relationship Id="rId4" Type="http://schemas.openxmlformats.org/officeDocument/2006/relationships/tags" Target="../tags/tag3.xml"/><Relationship Id="rId9" Type="http://schemas.openxmlformats.org/officeDocument/2006/relationships/notesSlide" Target="../notesSlides/notesSlide2.xml"/><Relationship Id="rId1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88.png"/><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91.pn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95.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109.png"/><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asView/documents"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111.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51.jp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113.jpeg"/><Relationship Id="rId5" Type="http://schemas.openxmlformats.org/officeDocument/2006/relationships/image" Target="../media/image44.jpg"/><Relationship Id="rId4" Type="http://schemas.openxmlformats.org/officeDocument/2006/relationships/image" Target="../media/image112.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www.cansas.org/"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246"/>
        <p:cNvGrpSpPr/>
        <p:nvPr/>
      </p:nvGrpSpPr>
      <p:grpSpPr>
        <a:xfrm>
          <a:off x="0" y="0"/>
          <a:ext cx="0" cy="0"/>
          <a:chOff x="0" y="0"/>
          <a:chExt cx="0" cy="0"/>
        </a:xfrm>
      </p:grpSpPr>
      <p:sp>
        <p:nvSpPr>
          <p:cNvPr id="2" name="Shape 147">
            <a:extLst>
              <a:ext uri="{FF2B5EF4-FFF2-40B4-BE49-F238E27FC236}">
                <a16:creationId xmlns:a16="http://schemas.microsoft.com/office/drawing/2014/main" id="{B210CC1D-A267-49A6-A4FB-C9A444AD4CA6}"/>
              </a:ext>
            </a:extLst>
          </p:cNvPr>
          <p:cNvSpPr txBox="1">
            <a:spLocks/>
          </p:cNvSpPr>
          <p:nvPr/>
        </p:nvSpPr>
        <p:spPr>
          <a:xfrm>
            <a:off x="1603908" y="1834082"/>
            <a:ext cx="8978110" cy="1029268"/>
          </a:xfrm>
          <a:prstGeom prst="rect">
            <a:avLst/>
          </a:prstGeom>
          <a:noFill/>
          <a:ln>
            <a:noFill/>
          </a:ln>
        </p:spPr>
        <p:txBody>
          <a:bodyPr spcFirstLastPara="1" wrap="square" lIns="68569" tIns="68569" rIns="68569" bIns="68569"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685783">
              <a:buClr>
                <a:srgbClr val="2E2C61"/>
              </a:buClr>
            </a:pPr>
            <a:endParaRPr lang="en-US" sz="3200" b="1">
              <a:solidFill>
                <a:srgbClr val="C00000"/>
              </a:solidFill>
              <a:latin typeface="Times New Roman"/>
              <a:ea typeface="Tahoma" panose="020B0604030504040204" pitchFamily="34" charset="0"/>
              <a:cs typeface="Tahoma" panose="020B0604030504040204" pitchFamily="34" charset="0"/>
            </a:endParaRPr>
          </a:p>
          <a:p>
            <a:pPr defTabSz="685783"/>
            <a:r>
              <a:rPr lang="en-US" sz="3200" b="1">
                <a:solidFill>
                  <a:srgbClr val="FF0000"/>
                </a:solidFill>
                <a:latin typeface="Times New Roman"/>
                <a:ea typeface="Tahoma"/>
              </a:rPr>
              <a:t>Overview: Current structure, functionality, and Community Development Model</a:t>
            </a:r>
          </a:p>
        </p:txBody>
      </p:sp>
    </p:spTree>
    <p:extLst>
      <p:ext uri="{BB962C8B-B14F-4D97-AF65-F5344CB8AC3E}">
        <p14:creationId xmlns:p14="http://schemas.microsoft.com/office/powerpoint/2010/main" val="3849801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D83971-10F8-440D-9386-8F980E4BD1E3}"/>
              </a:ext>
            </a:extLst>
          </p:cNvPr>
          <p:cNvGrpSpPr/>
          <p:nvPr/>
        </p:nvGrpSpPr>
        <p:grpSpPr>
          <a:xfrm>
            <a:off x="569560" y="1935413"/>
            <a:ext cx="4842308" cy="4392342"/>
            <a:chOff x="264760" y="1131216"/>
            <a:chExt cx="4842308" cy="4392342"/>
          </a:xfrm>
        </p:grpSpPr>
        <p:cxnSp>
          <p:nvCxnSpPr>
            <p:cNvPr id="10" name="Straight Arrow Connector 9">
              <a:extLst>
                <a:ext uri="{FF2B5EF4-FFF2-40B4-BE49-F238E27FC236}">
                  <a16:creationId xmlns:a16="http://schemas.microsoft.com/office/drawing/2014/main" id="{D5AE0C16-E8E2-4A2C-80C2-F318CCA4398A}"/>
                </a:ext>
              </a:extLst>
            </p:cNvPr>
            <p:cNvCxnSpPr>
              <a:cxnSpLocks/>
            </p:cNvCxnSpPr>
            <p:nvPr/>
          </p:nvCxnSpPr>
          <p:spPr>
            <a:xfrm flipV="1">
              <a:off x="603315" y="1131216"/>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4CAD36-8CB2-4ECF-9D2A-4ECC9C926F12}"/>
                </a:ext>
              </a:extLst>
            </p:cNvPr>
            <p:cNvCxnSpPr>
              <a:cxnSpLocks/>
            </p:cNvCxnSpPr>
            <p:nvPr/>
          </p:nvCxnSpPr>
          <p:spPr>
            <a:xfrm>
              <a:off x="603315" y="5062194"/>
              <a:ext cx="3534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3D5245-E08D-47E8-BE4B-DF73E3CF0422}"/>
                </a:ext>
              </a:extLst>
            </p:cNvPr>
            <p:cNvSpPr txBox="1"/>
            <p:nvPr/>
          </p:nvSpPr>
          <p:spPr>
            <a:xfrm rot="16200000">
              <a:off x="-145769" y="2942816"/>
              <a:ext cx="1128835" cy="307777"/>
            </a:xfrm>
            <a:prstGeom prst="rect">
              <a:avLst/>
            </a:prstGeom>
            <a:noFill/>
          </p:spPr>
          <p:txBody>
            <a:bodyPr wrap="none" lIns="91440" tIns="45720" rIns="91440" bIns="45720" rtlCol="0" anchor="t">
              <a:spAutoFit/>
            </a:bodyPr>
            <a:lstStyle/>
            <a:p>
              <a:r>
                <a:rPr lang="en-US" b="1" dirty="0">
                  <a:solidFill>
                    <a:schemeClr val="accent6"/>
                  </a:solidFill>
                  <a:latin typeface="Calibri"/>
                </a:rPr>
                <a:t>$$MONEY$$</a:t>
              </a:r>
            </a:p>
          </p:txBody>
        </p:sp>
        <p:sp>
          <p:nvSpPr>
            <p:cNvPr id="15" name="TextBox 14">
              <a:extLst>
                <a:ext uri="{FF2B5EF4-FFF2-40B4-BE49-F238E27FC236}">
                  <a16:creationId xmlns:a16="http://schemas.microsoft.com/office/drawing/2014/main" id="{59A121FD-6DB8-4B17-AD93-82B95BCF442E}"/>
                </a:ext>
              </a:extLst>
            </p:cNvPr>
            <p:cNvSpPr txBox="1"/>
            <p:nvPr/>
          </p:nvSpPr>
          <p:spPr>
            <a:xfrm>
              <a:off x="1779814" y="5215781"/>
              <a:ext cx="553357" cy="307777"/>
            </a:xfrm>
            <a:prstGeom prst="rect">
              <a:avLst/>
            </a:prstGeom>
            <a:noFill/>
          </p:spPr>
          <p:txBody>
            <a:bodyPr wrap="none" lIns="91440" tIns="45720" rIns="91440" bIns="45720" rtlCol="0" anchor="t">
              <a:spAutoFit/>
            </a:bodyPr>
            <a:lstStyle/>
            <a:p>
              <a:r>
                <a:rPr lang="en-US" b="1" dirty="0">
                  <a:solidFill>
                    <a:schemeClr val="accent6"/>
                  </a:solidFill>
                  <a:latin typeface="Calibri"/>
                </a:rPr>
                <a:t>Time</a:t>
              </a:r>
            </a:p>
          </p:txBody>
        </p:sp>
        <p:sp>
          <p:nvSpPr>
            <p:cNvPr id="16" name="Rectangle 15">
              <a:extLst>
                <a:ext uri="{FF2B5EF4-FFF2-40B4-BE49-F238E27FC236}">
                  <a16:creationId xmlns:a16="http://schemas.microsoft.com/office/drawing/2014/main" id="{D70B7B7F-D0E9-4128-9821-79C92A7E7995}"/>
                </a:ext>
              </a:extLst>
            </p:cNvPr>
            <p:cNvSpPr/>
            <p:nvPr/>
          </p:nvSpPr>
          <p:spPr>
            <a:xfrm>
              <a:off x="603315" y="1630837"/>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p>
              <a:pPr algn="ctr"/>
              <a:endParaRPr lang="en-US" dirty="0">
                <a:solidFill>
                  <a:schemeClr val="tx1"/>
                </a:solidFill>
                <a:ea typeface="Calibri"/>
                <a:cs typeface="Calibri"/>
              </a:endParaRPr>
            </a:p>
          </p:txBody>
        </p:sp>
        <p:sp>
          <p:nvSpPr>
            <p:cNvPr id="17" name="Rectangle 16">
              <a:extLst>
                <a:ext uri="{FF2B5EF4-FFF2-40B4-BE49-F238E27FC236}">
                  <a16:creationId xmlns:a16="http://schemas.microsoft.com/office/drawing/2014/main" id="{9F6AFDC5-3B98-405D-99B9-C16EA694D8D7}"/>
                </a:ext>
              </a:extLst>
            </p:cNvPr>
            <p:cNvSpPr/>
            <p:nvPr/>
          </p:nvSpPr>
          <p:spPr>
            <a:xfrm>
              <a:off x="1065199" y="1631979"/>
              <a:ext cx="461884" cy="34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p>
              <a:pPr algn="ctr"/>
              <a:endParaRPr lang="en-US" dirty="0">
                <a:solidFill>
                  <a:schemeClr val="tx1"/>
                </a:solidFill>
                <a:ea typeface="Calibri"/>
                <a:cs typeface="Calibri"/>
              </a:endParaRPr>
            </a:p>
          </p:txBody>
        </p:sp>
        <p:sp>
          <p:nvSpPr>
            <p:cNvPr id="18" name="Rectangle 17">
              <a:extLst>
                <a:ext uri="{FF2B5EF4-FFF2-40B4-BE49-F238E27FC236}">
                  <a16:creationId xmlns:a16="http://schemas.microsoft.com/office/drawing/2014/main" id="{6A4C6312-4427-415C-B915-EE85E3BFC1A9}"/>
                </a:ext>
              </a:extLst>
            </p:cNvPr>
            <p:cNvSpPr/>
            <p:nvPr/>
          </p:nvSpPr>
          <p:spPr>
            <a:xfrm>
              <a:off x="1527082" y="2663190"/>
              <a:ext cx="461884" cy="2404147"/>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p>
              <a:pPr algn="ctr"/>
              <a:endParaRPr lang="en-US" dirty="0">
                <a:solidFill>
                  <a:schemeClr val="tx1"/>
                </a:solidFill>
                <a:ea typeface="Calibri"/>
                <a:cs typeface="Calibri"/>
              </a:endParaRPr>
            </a:p>
          </p:txBody>
        </p:sp>
        <p:sp>
          <p:nvSpPr>
            <p:cNvPr id="19" name="Rectangle 18">
              <a:extLst>
                <a:ext uri="{FF2B5EF4-FFF2-40B4-BE49-F238E27FC236}">
                  <a16:creationId xmlns:a16="http://schemas.microsoft.com/office/drawing/2014/main" id="{B873CE82-A6E6-4201-81F0-4F34A8DD0E70}"/>
                </a:ext>
              </a:extLst>
            </p:cNvPr>
            <p:cNvSpPr/>
            <p:nvPr/>
          </p:nvSpPr>
          <p:spPr>
            <a:xfrm>
              <a:off x="1988965" y="3794172"/>
              <a:ext cx="461884" cy="127316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p>
              <a:pPr algn="ctr"/>
              <a:endParaRPr lang="en-US" dirty="0">
                <a:solidFill>
                  <a:schemeClr val="tx1"/>
                </a:solidFill>
                <a:ea typeface="Calibri"/>
                <a:cs typeface="Calibri"/>
              </a:endParaRPr>
            </a:p>
          </p:txBody>
        </p:sp>
        <p:sp>
          <p:nvSpPr>
            <p:cNvPr id="20" name="Rectangle 19">
              <a:extLst>
                <a:ext uri="{FF2B5EF4-FFF2-40B4-BE49-F238E27FC236}">
                  <a16:creationId xmlns:a16="http://schemas.microsoft.com/office/drawing/2014/main" id="{8D6F8C46-3B65-40BE-8BF2-C59F191B6973}"/>
                </a:ext>
              </a:extLst>
            </p:cNvPr>
            <p:cNvSpPr/>
            <p:nvPr/>
          </p:nvSpPr>
          <p:spPr>
            <a:xfrm>
              <a:off x="2496569" y="4583430"/>
              <a:ext cx="461884" cy="506767"/>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rtlCol="0" anchor="t" anchorCtr="0">
              <a:scene3d>
                <a:camera prst="orthographicFront">
                  <a:rot lat="0" lon="0" rev="0"/>
                </a:camera>
                <a:lightRig rig="threePt" dir="t"/>
              </a:scene3d>
            </a:bodyPr>
            <a:lstStyle/>
            <a:p>
              <a:pPr algn="ctr"/>
              <a:endParaRPr lang="en-US" dirty="0">
                <a:solidFill>
                  <a:schemeClr val="tx1"/>
                </a:solidFill>
                <a:ea typeface="Calibri"/>
                <a:cs typeface="Calibri"/>
              </a:endParaRPr>
            </a:p>
          </p:txBody>
        </p:sp>
        <p:sp>
          <p:nvSpPr>
            <p:cNvPr id="21" name="TextBox 20">
              <a:extLst>
                <a:ext uri="{FF2B5EF4-FFF2-40B4-BE49-F238E27FC236}">
                  <a16:creationId xmlns:a16="http://schemas.microsoft.com/office/drawing/2014/main" id="{1DD255E7-1472-4A98-831D-658D3B8A06BE}"/>
                </a:ext>
              </a:extLst>
            </p:cNvPr>
            <p:cNvSpPr txBox="1"/>
            <p:nvPr/>
          </p:nvSpPr>
          <p:spPr>
            <a:xfrm rot="5400000">
              <a:off x="1497992" y="3590011"/>
              <a:ext cx="2550698" cy="461665"/>
            </a:xfrm>
            <a:prstGeom prst="rect">
              <a:avLst/>
            </a:prstGeom>
            <a:noFill/>
          </p:spPr>
          <p:txBody>
            <a:bodyPr wrap="none" lIns="91440" tIns="45720" rIns="91440" bIns="45720" rtlCol="0" anchor="t">
              <a:spAutoFit/>
            </a:bodyPr>
            <a:lstStyle/>
            <a:p>
              <a:r>
                <a:rPr lang="en-US" sz="2400" dirty="0">
                  <a:latin typeface="Calibri"/>
                </a:rPr>
                <a:t>Reduction Sofware</a:t>
              </a:r>
              <a:endParaRPr lang="en-US" sz="2400">
                <a:latin typeface="Calibri"/>
              </a:endParaRPr>
            </a:p>
          </p:txBody>
        </p:sp>
        <p:sp>
          <p:nvSpPr>
            <p:cNvPr id="22" name="TextBox 21">
              <a:extLst>
                <a:ext uri="{FF2B5EF4-FFF2-40B4-BE49-F238E27FC236}">
                  <a16:creationId xmlns:a16="http://schemas.microsoft.com/office/drawing/2014/main" id="{61CFF156-D5FE-40C4-9E1B-20272B40F8F5}"/>
                </a:ext>
              </a:extLst>
            </p:cNvPr>
            <p:cNvSpPr txBox="1"/>
            <p:nvPr/>
          </p:nvSpPr>
          <p:spPr>
            <a:xfrm rot="5400000">
              <a:off x="1203861" y="3829660"/>
              <a:ext cx="2077813" cy="461665"/>
            </a:xfrm>
            <a:prstGeom prst="rect">
              <a:avLst/>
            </a:prstGeom>
            <a:noFill/>
          </p:spPr>
          <p:txBody>
            <a:bodyPr wrap="none" lIns="91440" tIns="45720" rIns="91440" bIns="45720" rtlCol="0" anchor="t">
              <a:spAutoFit/>
            </a:bodyPr>
            <a:lstStyle/>
            <a:p>
              <a:r>
                <a:rPr lang="en-US" sz="2400" dirty="0">
                  <a:latin typeface="Calibri"/>
                </a:rPr>
                <a:t>Data Hardware</a:t>
              </a:r>
            </a:p>
          </p:txBody>
        </p:sp>
        <p:sp>
          <p:nvSpPr>
            <p:cNvPr id="23" name="TextBox 22">
              <a:extLst>
                <a:ext uri="{FF2B5EF4-FFF2-40B4-BE49-F238E27FC236}">
                  <a16:creationId xmlns:a16="http://schemas.microsoft.com/office/drawing/2014/main" id="{EA9ECC90-302B-407E-8AE9-5D031425A1D6}"/>
                </a:ext>
              </a:extLst>
            </p:cNvPr>
            <p:cNvSpPr txBox="1"/>
            <p:nvPr/>
          </p:nvSpPr>
          <p:spPr>
            <a:xfrm rot="5400000">
              <a:off x="945602" y="4012787"/>
              <a:ext cx="1699504" cy="461665"/>
            </a:xfrm>
            <a:prstGeom prst="rect">
              <a:avLst/>
            </a:prstGeom>
            <a:noFill/>
          </p:spPr>
          <p:txBody>
            <a:bodyPr wrap="none" lIns="91440" tIns="45720" rIns="91440" bIns="45720" rtlCol="0" anchor="t">
              <a:spAutoFit/>
            </a:bodyPr>
            <a:lstStyle/>
            <a:p>
              <a:r>
                <a:rPr lang="en-US" sz="2400" dirty="0">
                  <a:latin typeface="Calibri"/>
                </a:rPr>
                <a:t>Instruments</a:t>
              </a:r>
            </a:p>
          </p:txBody>
        </p:sp>
        <p:sp>
          <p:nvSpPr>
            <p:cNvPr id="24" name="TextBox 23">
              <a:extLst>
                <a:ext uri="{FF2B5EF4-FFF2-40B4-BE49-F238E27FC236}">
                  <a16:creationId xmlns:a16="http://schemas.microsoft.com/office/drawing/2014/main" id="{3311BF28-923C-4CE2-9F54-5AE1796676B6}"/>
                </a:ext>
              </a:extLst>
            </p:cNvPr>
            <p:cNvSpPr txBox="1"/>
            <p:nvPr/>
          </p:nvSpPr>
          <p:spPr>
            <a:xfrm rot="5400000">
              <a:off x="-38685" y="3505437"/>
              <a:ext cx="2715808" cy="461665"/>
            </a:xfrm>
            <a:prstGeom prst="rect">
              <a:avLst/>
            </a:prstGeom>
            <a:noFill/>
          </p:spPr>
          <p:txBody>
            <a:bodyPr wrap="none" lIns="91440" tIns="45720" rIns="91440" bIns="45720" rtlCol="0" anchor="t">
              <a:spAutoFit/>
            </a:bodyPr>
            <a:lstStyle/>
            <a:p>
              <a:r>
                <a:rPr lang="en-US" sz="2400" dirty="0">
                  <a:latin typeface="Calibri"/>
                </a:rPr>
                <a:t>Source Construction</a:t>
              </a:r>
            </a:p>
          </p:txBody>
        </p:sp>
        <p:sp>
          <p:nvSpPr>
            <p:cNvPr id="25" name="TextBox 24">
              <a:extLst>
                <a:ext uri="{FF2B5EF4-FFF2-40B4-BE49-F238E27FC236}">
                  <a16:creationId xmlns:a16="http://schemas.microsoft.com/office/drawing/2014/main" id="{2C5A7261-DE30-4229-A26E-03077C4391B4}"/>
                </a:ext>
              </a:extLst>
            </p:cNvPr>
            <p:cNvSpPr txBox="1"/>
            <p:nvPr/>
          </p:nvSpPr>
          <p:spPr>
            <a:xfrm rot="5400000">
              <a:off x="-307098" y="3673913"/>
              <a:ext cx="2374368" cy="461665"/>
            </a:xfrm>
            <a:prstGeom prst="rect">
              <a:avLst/>
            </a:prstGeom>
            <a:noFill/>
          </p:spPr>
          <p:txBody>
            <a:bodyPr wrap="none" lIns="91440" tIns="45720" rIns="91440" bIns="45720" rtlCol="0" anchor="t">
              <a:spAutoFit/>
            </a:bodyPr>
            <a:lstStyle/>
            <a:p>
              <a:r>
                <a:rPr lang="en-US" sz="2400" dirty="0">
                  <a:latin typeface="Calibri"/>
                </a:rPr>
                <a:t>Civil Construction</a:t>
              </a:r>
            </a:p>
          </p:txBody>
        </p:sp>
        <p:sp>
          <p:nvSpPr>
            <p:cNvPr id="26" name="TextBox 25">
              <a:extLst>
                <a:ext uri="{FF2B5EF4-FFF2-40B4-BE49-F238E27FC236}">
                  <a16:creationId xmlns:a16="http://schemas.microsoft.com/office/drawing/2014/main" id="{862FCC1E-6BA1-4AFC-9801-A012B3545DA6}"/>
                </a:ext>
              </a:extLst>
            </p:cNvPr>
            <p:cNvSpPr txBox="1"/>
            <p:nvPr/>
          </p:nvSpPr>
          <p:spPr>
            <a:xfrm>
              <a:off x="3508553" y="3825109"/>
              <a:ext cx="1598515" cy="830997"/>
            </a:xfrm>
            <a:prstGeom prst="rect">
              <a:avLst/>
            </a:prstGeom>
            <a:noFill/>
          </p:spPr>
          <p:txBody>
            <a:bodyPr wrap="none" lIns="91440" tIns="45720" rIns="91440" bIns="45720" rtlCol="0" anchor="t">
              <a:spAutoFit/>
            </a:bodyPr>
            <a:lstStyle/>
            <a:p>
              <a:r>
                <a:rPr lang="en-US" sz="2400" dirty="0">
                  <a:latin typeface="Calibri"/>
                </a:rPr>
                <a:t>Analysis</a:t>
              </a:r>
            </a:p>
            <a:p>
              <a:r>
                <a:rPr lang="en-US" sz="2400" dirty="0">
                  <a:latin typeface="Calibri"/>
                </a:rPr>
                <a:t>Software??</a:t>
              </a:r>
            </a:p>
          </p:txBody>
        </p:sp>
        <p:sp>
          <p:nvSpPr>
            <p:cNvPr id="28" name="Freeform: Shape 27">
              <a:extLst>
                <a:ext uri="{FF2B5EF4-FFF2-40B4-BE49-F238E27FC236}">
                  <a16:creationId xmlns:a16="http://schemas.microsoft.com/office/drawing/2014/main" id="{67D9E42A-E104-43B2-86E7-5D2BD7751E07}"/>
                </a:ext>
              </a:extLst>
            </p:cNvPr>
            <p:cNvSpPr/>
            <p:nvPr/>
          </p:nvSpPr>
          <p:spPr>
            <a:xfrm>
              <a:off x="3185321" y="4055943"/>
              <a:ext cx="323232" cy="100624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ea typeface="Calibri"/>
                <a:cs typeface="Calibri"/>
              </a:endParaRPr>
            </a:p>
          </p:txBody>
        </p:sp>
      </p:grpSp>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5522794"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III</a:t>
            </a:r>
          </a:p>
        </p:txBody>
      </p:sp>
      <p:sp>
        <p:nvSpPr>
          <p:cNvPr id="27" name="Shape 157">
            <a:extLst>
              <a:ext uri="{FF2B5EF4-FFF2-40B4-BE49-F238E27FC236}">
                <a16:creationId xmlns:a16="http://schemas.microsoft.com/office/drawing/2014/main" id="{C987A36F-1251-436B-9D4A-0B7477EFBDEB}"/>
              </a:ext>
            </a:extLst>
          </p:cNvPr>
          <p:cNvSpPr/>
          <p:nvPr/>
        </p:nvSpPr>
        <p:spPr>
          <a:xfrm>
            <a:off x="5406141" y="3428781"/>
            <a:ext cx="6729932"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Analysis Software is really unbounded. The needs are nearly infinite and constantly evolving.</a:t>
            </a:r>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3490121" y="1092352"/>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The unbounded problem</a:t>
            </a:r>
          </a:p>
        </p:txBody>
      </p:sp>
      <p:sp>
        <p:nvSpPr>
          <p:cNvPr id="32" name="Shape 157">
            <a:extLst>
              <a:ext uri="{FF2B5EF4-FFF2-40B4-BE49-F238E27FC236}">
                <a16:creationId xmlns:a16="http://schemas.microsoft.com/office/drawing/2014/main" id="{90BB9860-3F01-4B54-8732-6B8374AE485E}"/>
              </a:ext>
            </a:extLst>
          </p:cNvPr>
          <p:cNvSpPr/>
          <p:nvPr/>
        </p:nvSpPr>
        <p:spPr>
          <a:xfrm>
            <a:off x="5705382" y="1702078"/>
            <a:ext cx="6191150" cy="828173"/>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400" dirty="0"/>
              <a:t>Fundamentally all these elements are relatively well defined problems…</a:t>
            </a:r>
          </a:p>
        </p:txBody>
      </p:sp>
      <p:sp>
        <p:nvSpPr>
          <p:cNvPr id="33" name="Shape 157">
            <a:extLst>
              <a:ext uri="{FF2B5EF4-FFF2-40B4-BE49-F238E27FC236}">
                <a16:creationId xmlns:a16="http://schemas.microsoft.com/office/drawing/2014/main" id="{03542684-79D8-4EDE-A0BB-9BB778EEE379}"/>
              </a:ext>
            </a:extLst>
          </p:cNvPr>
          <p:cNvSpPr/>
          <p:nvPr/>
        </p:nvSpPr>
        <p:spPr>
          <a:xfrm>
            <a:off x="5462135" y="4456924"/>
            <a:ext cx="6729932" cy="1931937"/>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t>HOWEVER --- Analysis as defined here is also uniquely universal and ripe for collaborative pooling of finite resources</a:t>
            </a:r>
          </a:p>
          <a:p>
            <a:pPr defTabSz="609534">
              <a:defRPr sz="3400">
                <a:latin typeface="Arial"/>
                <a:ea typeface="Arial"/>
                <a:cs typeface="Arial"/>
                <a:sym typeface="Arial"/>
              </a:defRPr>
            </a:pPr>
            <a:endParaRPr lang="en-US" sz="2350" dirty="0"/>
          </a:p>
          <a:p>
            <a:pPr defTabSz="609534">
              <a:defRPr sz="3400">
                <a:latin typeface="Arial"/>
                <a:ea typeface="Arial"/>
                <a:cs typeface="Arial"/>
                <a:sym typeface="Arial"/>
              </a:defRPr>
            </a:pPr>
            <a:r>
              <a:rPr lang="en-US" sz="2350" dirty="0"/>
              <a:t>…. But beware the monoculture?</a:t>
            </a:r>
          </a:p>
        </p:txBody>
      </p:sp>
      <p:sp>
        <p:nvSpPr>
          <p:cNvPr id="4" name="Shape 157">
            <a:extLst>
              <a:ext uri="{FF2B5EF4-FFF2-40B4-BE49-F238E27FC236}">
                <a16:creationId xmlns:a16="http://schemas.microsoft.com/office/drawing/2014/main" id="{E66BE101-16AD-92F9-4383-6AB5BEEE9542}"/>
              </a:ext>
            </a:extLst>
          </p:cNvPr>
          <p:cNvSpPr/>
          <p:nvPr/>
        </p:nvSpPr>
        <p:spPr>
          <a:xfrm>
            <a:off x="6447774" y="2722708"/>
            <a:ext cx="1717511" cy="453968"/>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defTabSz="609534">
              <a:defRPr sz="3400">
                <a:latin typeface="Arial"/>
                <a:ea typeface="Arial"/>
                <a:cs typeface="Arial"/>
                <a:sym typeface="Arial"/>
              </a:defRPr>
            </a:pPr>
            <a:r>
              <a:rPr lang="en-US" sz="2350" dirty="0">
                <a:solidFill>
                  <a:srgbClr val="FF0000"/>
                </a:solidFill>
              </a:rPr>
              <a:t>EXCEPT</a:t>
            </a:r>
            <a:r>
              <a:rPr lang="en-US" sz="2350" dirty="0"/>
              <a:t> ...</a:t>
            </a:r>
          </a:p>
        </p:txBody>
      </p:sp>
    </p:spTree>
    <p:extLst>
      <p:ext uri="{BB962C8B-B14F-4D97-AF65-F5344CB8AC3E}">
        <p14:creationId xmlns:p14="http://schemas.microsoft.com/office/powerpoint/2010/main" val="1986494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C51131F-532E-4C96-95AF-BF25C77CE49D}"/>
              </a:ext>
            </a:extLst>
          </p:cNvPr>
          <p:cNvSpPr txBox="1"/>
          <p:nvPr/>
        </p:nvSpPr>
        <p:spPr>
          <a:xfrm>
            <a:off x="2023238" y="305555"/>
            <a:ext cx="8000011"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Reframed – The Need</a:t>
            </a:r>
          </a:p>
        </p:txBody>
      </p:sp>
      <p:sp>
        <p:nvSpPr>
          <p:cNvPr id="20" name="Shape 158">
            <a:extLst>
              <a:ext uri="{FF2B5EF4-FFF2-40B4-BE49-F238E27FC236}">
                <a16:creationId xmlns:a16="http://schemas.microsoft.com/office/drawing/2014/main" id="{29F18E9F-F850-47E7-85FB-ADFB61516F5D}"/>
              </a:ext>
            </a:extLst>
          </p:cNvPr>
          <p:cNvSpPr/>
          <p:nvPr/>
        </p:nvSpPr>
        <p:spPr>
          <a:xfrm>
            <a:off x="532762" y="1919228"/>
            <a:ext cx="6398861" cy="3403622"/>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400" dirty="0"/>
              <a:t>A way to focus limited resources on top priorities (most useful to the science being done) in a world of infinite possibilities</a:t>
            </a:r>
          </a:p>
          <a:p>
            <a:pPr marL="342900" indent="-342900" defTabSz="609534">
              <a:buFont typeface="Arial" panose="020B0604020202020204" pitchFamily="34" charset="0"/>
              <a:buChar char="•"/>
              <a:defRPr sz="3400">
                <a:latin typeface="Arial"/>
                <a:ea typeface="Arial"/>
                <a:cs typeface="Arial"/>
                <a:sym typeface="Arial"/>
              </a:defRPr>
            </a:pPr>
            <a:r>
              <a:rPr lang="en-US" sz="2400" dirty="0"/>
              <a:t>A way to harness funding for bold new ideas without losing the investment in the valleys of death</a:t>
            </a:r>
          </a:p>
          <a:p>
            <a:pPr marL="342900" indent="-342900" defTabSz="609534">
              <a:buFont typeface="Arial" panose="020B0604020202020204" pitchFamily="34" charset="0"/>
              <a:buChar char="•"/>
              <a:defRPr sz="3400">
                <a:latin typeface="Arial"/>
                <a:ea typeface="Arial"/>
                <a:cs typeface="Arial"/>
                <a:sym typeface="Arial"/>
              </a:defRPr>
            </a:pPr>
            <a:r>
              <a:rPr lang="en-US" sz="2400" dirty="0"/>
              <a:t>A way to provide sustained maintenance and development in an uncertain funding environment (thriving through the famines)</a:t>
            </a:r>
            <a:endParaRPr sz="2400"/>
          </a:p>
        </p:txBody>
      </p:sp>
      <p:sp>
        <p:nvSpPr>
          <p:cNvPr id="5" name="Rounded Rectangle 17">
            <a:extLst>
              <a:ext uri="{FF2B5EF4-FFF2-40B4-BE49-F238E27FC236}">
                <a16:creationId xmlns:a16="http://schemas.microsoft.com/office/drawing/2014/main" id="{AE36514B-D223-41AB-8489-862B8125092E}"/>
              </a:ext>
            </a:extLst>
          </p:cNvPr>
          <p:cNvSpPr/>
          <p:nvPr/>
        </p:nvSpPr>
        <p:spPr>
          <a:xfrm>
            <a:off x="7850266" y="2009591"/>
            <a:ext cx="3382105" cy="1200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a:endParaRPr>
          </a:p>
        </p:txBody>
      </p:sp>
      <p:sp>
        <p:nvSpPr>
          <p:cNvPr id="6" name="TextBox 5">
            <a:extLst>
              <a:ext uri="{FF2B5EF4-FFF2-40B4-BE49-F238E27FC236}">
                <a16:creationId xmlns:a16="http://schemas.microsoft.com/office/drawing/2014/main" id="{F306B579-4013-4324-B59C-7A2CB21E1EC8}"/>
              </a:ext>
            </a:extLst>
          </p:cNvPr>
          <p:cNvSpPr txBox="1"/>
          <p:nvPr/>
        </p:nvSpPr>
        <p:spPr>
          <a:xfrm>
            <a:off x="7982762" y="2087417"/>
            <a:ext cx="3575800" cy="1107996"/>
          </a:xfrm>
          <a:prstGeom prst="rect">
            <a:avLst/>
          </a:prstGeom>
          <a:noFill/>
        </p:spPr>
        <p:txBody>
          <a:bodyPr wrap="square" rtlCol="0">
            <a:spAutoFit/>
          </a:bodyPr>
          <a:lstStyle/>
          <a:p>
            <a:pPr defTabSz="914377"/>
            <a:r>
              <a:rPr lang="en-US" sz="2200" b="1" dirty="0">
                <a:solidFill>
                  <a:prstClr val="white"/>
                </a:solidFill>
                <a:latin typeface="Calibri"/>
              </a:rPr>
              <a:t>FACTS OF LIFE: </a:t>
            </a:r>
          </a:p>
          <a:p>
            <a:pPr marL="342891" indent="-342891" defTabSz="914377">
              <a:buFont typeface="Arial" panose="020B0604020202020204" pitchFamily="34" charset="0"/>
              <a:buChar char="•"/>
            </a:pPr>
            <a:r>
              <a:rPr lang="en-US" sz="2200" b="1" dirty="0">
                <a:solidFill>
                  <a:prstClr val="white"/>
                </a:solidFill>
                <a:latin typeface="Calibri"/>
              </a:rPr>
              <a:t>Resources are finite</a:t>
            </a:r>
          </a:p>
          <a:p>
            <a:pPr marL="342891" indent="-342891" defTabSz="914377">
              <a:buFont typeface="Arial" panose="020B0604020202020204" pitchFamily="34" charset="0"/>
              <a:buChar char="•"/>
            </a:pPr>
            <a:r>
              <a:rPr lang="en-US" sz="2200" b="1" dirty="0">
                <a:solidFill>
                  <a:prstClr val="white"/>
                </a:solidFill>
                <a:latin typeface="Calibri"/>
              </a:rPr>
              <a:t>Needs are infinite</a:t>
            </a:r>
          </a:p>
        </p:txBody>
      </p:sp>
    </p:spTree>
    <p:extLst>
      <p:ext uri="{BB962C8B-B14F-4D97-AF65-F5344CB8AC3E}">
        <p14:creationId xmlns:p14="http://schemas.microsoft.com/office/powerpoint/2010/main" val="1225748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9"/>
          <p:cNvSpPr txBox="1">
            <a:spLocks noGrp="1"/>
          </p:cNvSpPr>
          <p:nvPr>
            <p:ph type="ctrTitle"/>
          </p:nvPr>
        </p:nvSpPr>
        <p:spPr>
          <a:xfrm>
            <a:off x="1835699" y="2015324"/>
            <a:ext cx="8520600" cy="991025"/>
          </a:xfrm>
          <a:prstGeom prst="rect">
            <a:avLst/>
          </a:prstGeom>
        </p:spPr>
        <p:txBody>
          <a:bodyPr spcFirstLastPara="1" vert="horz" wrap="square" lIns="91425" tIns="91425" rIns="91425" bIns="91425" rtlCol="0" anchor="b" anchorCtr="0">
            <a:noAutofit/>
          </a:bodyPr>
          <a:lstStyle/>
          <a:p>
            <a:r>
              <a:rPr lang="en" dirty="0"/>
              <a:t>The SasView Aproach</a:t>
            </a:r>
            <a:endParaRPr dirty="0"/>
          </a:p>
        </p:txBody>
      </p:sp>
      <p:pic>
        <p:nvPicPr>
          <p:cNvPr id="118" name="Google Shape;118;p29"/>
          <p:cNvPicPr preferRelativeResize="0"/>
          <p:nvPr/>
        </p:nvPicPr>
        <p:blipFill rotWithShape="1">
          <a:blip r:embed="rId3">
            <a:alphaModFix/>
          </a:blip>
          <a:srcRect/>
          <a:stretch/>
        </p:blipFill>
        <p:spPr>
          <a:xfrm>
            <a:off x="1951343" y="5855527"/>
            <a:ext cx="3734779" cy="746957"/>
          </a:xfrm>
          <a:prstGeom prst="rect">
            <a:avLst/>
          </a:prstGeom>
          <a:noFill/>
          <a:ln>
            <a:noFill/>
          </a:ln>
        </p:spPr>
      </p:pic>
      <p:pic>
        <p:nvPicPr>
          <p:cNvPr id="119" name="Google Shape;119;p29"/>
          <p:cNvPicPr preferRelativeResize="0"/>
          <p:nvPr/>
        </p:nvPicPr>
        <p:blipFill rotWithShape="1">
          <a:blip r:embed="rId4">
            <a:alphaModFix/>
          </a:blip>
          <a:srcRect/>
          <a:stretch/>
        </p:blipFill>
        <p:spPr>
          <a:xfrm>
            <a:off x="5035348" y="5961821"/>
            <a:ext cx="2987861" cy="640663"/>
          </a:xfrm>
          <a:prstGeom prst="rect">
            <a:avLst/>
          </a:prstGeom>
          <a:noFill/>
          <a:ln>
            <a:noFill/>
          </a:ln>
        </p:spPr>
      </p:pic>
      <p:pic>
        <p:nvPicPr>
          <p:cNvPr id="120" name="Google Shape;120;p29"/>
          <p:cNvPicPr preferRelativeResize="0"/>
          <p:nvPr/>
        </p:nvPicPr>
        <p:blipFill rotWithShape="1">
          <a:blip r:embed="rId5">
            <a:alphaModFix/>
          </a:blip>
          <a:srcRect/>
          <a:stretch/>
        </p:blipFill>
        <p:spPr>
          <a:xfrm>
            <a:off x="677614" y="300412"/>
            <a:ext cx="1847853" cy="991025"/>
          </a:xfrm>
          <a:prstGeom prst="rect">
            <a:avLst/>
          </a:prstGeom>
          <a:noFill/>
          <a:ln>
            <a:noFill/>
          </a:ln>
        </p:spPr>
      </p:pic>
      <p:pic>
        <p:nvPicPr>
          <p:cNvPr id="121" name="Google Shape;121;p29"/>
          <p:cNvPicPr preferRelativeResize="0"/>
          <p:nvPr/>
        </p:nvPicPr>
        <p:blipFill rotWithShape="1">
          <a:blip r:embed="rId6">
            <a:alphaModFix/>
          </a:blip>
          <a:srcRect/>
          <a:stretch/>
        </p:blipFill>
        <p:spPr>
          <a:xfrm>
            <a:off x="3366979" y="300423"/>
            <a:ext cx="1025877" cy="973651"/>
          </a:xfrm>
          <a:prstGeom prst="rect">
            <a:avLst/>
          </a:prstGeom>
          <a:noFill/>
          <a:ln>
            <a:noFill/>
          </a:ln>
        </p:spPr>
      </p:pic>
      <p:pic>
        <p:nvPicPr>
          <p:cNvPr id="122" name="Google Shape;122;p29"/>
          <p:cNvPicPr preferRelativeResize="0"/>
          <p:nvPr/>
        </p:nvPicPr>
        <p:blipFill rotWithShape="1">
          <a:blip r:embed="rId7">
            <a:alphaModFix/>
          </a:blip>
          <a:srcRect/>
          <a:stretch/>
        </p:blipFill>
        <p:spPr>
          <a:xfrm>
            <a:off x="4824326" y="100836"/>
            <a:ext cx="2254513" cy="1390169"/>
          </a:xfrm>
          <a:prstGeom prst="rect">
            <a:avLst/>
          </a:prstGeom>
          <a:noFill/>
          <a:ln>
            <a:noFill/>
          </a:ln>
        </p:spPr>
      </p:pic>
      <p:pic>
        <p:nvPicPr>
          <p:cNvPr id="123" name="Google Shape;123;p29"/>
          <p:cNvPicPr preferRelativeResize="0"/>
          <p:nvPr/>
        </p:nvPicPr>
        <p:blipFill rotWithShape="1">
          <a:blip r:embed="rId8">
            <a:alphaModFix/>
          </a:blip>
          <a:srcRect/>
          <a:stretch/>
        </p:blipFill>
        <p:spPr>
          <a:xfrm>
            <a:off x="8551198" y="5862077"/>
            <a:ext cx="1453903" cy="733865"/>
          </a:xfrm>
          <a:prstGeom prst="rect">
            <a:avLst/>
          </a:prstGeom>
          <a:noFill/>
          <a:ln>
            <a:noFill/>
          </a:ln>
        </p:spPr>
      </p:pic>
      <p:pic>
        <p:nvPicPr>
          <p:cNvPr id="124" name="Google Shape;124;p29"/>
          <p:cNvPicPr preferRelativeResize="0"/>
          <p:nvPr/>
        </p:nvPicPr>
        <p:blipFill rotWithShape="1">
          <a:blip r:embed="rId9">
            <a:alphaModFix/>
          </a:blip>
          <a:srcRect/>
          <a:stretch/>
        </p:blipFill>
        <p:spPr>
          <a:xfrm>
            <a:off x="7173899" y="575849"/>
            <a:ext cx="1498151" cy="431491"/>
          </a:xfrm>
          <a:prstGeom prst="rect">
            <a:avLst/>
          </a:prstGeom>
          <a:noFill/>
          <a:ln>
            <a:noFill/>
          </a:ln>
        </p:spPr>
      </p:pic>
      <p:pic>
        <p:nvPicPr>
          <p:cNvPr id="125" name="Google Shape;125;p29"/>
          <p:cNvPicPr preferRelativeResize="0"/>
          <p:nvPr/>
        </p:nvPicPr>
        <p:blipFill rotWithShape="1">
          <a:blip r:embed="rId10">
            <a:alphaModFix/>
          </a:blip>
          <a:srcRect/>
          <a:stretch/>
        </p:blipFill>
        <p:spPr>
          <a:xfrm>
            <a:off x="542277" y="5961821"/>
            <a:ext cx="844865" cy="591407"/>
          </a:xfrm>
          <a:prstGeom prst="rect">
            <a:avLst/>
          </a:prstGeom>
          <a:noFill/>
          <a:ln>
            <a:noFill/>
          </a:ln>
        </p:spPr>
      </p:pic>
      <p:pic>
        <p:nvPicPr>
          <p:cNvPr id="126" name="Google Shape;126;p29"/>
          <p:cNvPicPr preferRelativeResize="0"/>
          <p:nvPr/>
        </p:nvPicPr>
        <p:blipFill rotWithShape="1">
          <a:blip r:embed="rId11">
            <a:alphaModFix/>
          </a:blip>
          <a:srcRect/>
          <a:stretch/>
        </p:blipFill>
        <p:spPr>
          <a:xfrm>
            <a:off x="9909302" y="575849"/>
            <a:ext cx="1558847" cy="440151"/>
          </a:xfrm>
          <a:prstGeom prst="rect">
            <a:avLst/>
          </a:prstGeom>
          <a:noFill/>
          <a:ln>
            <a:noFill/>
          </a:ln>
        </p:spPr>
      </p:pic>
      <p:pic>
        <p:nvPicPr>
          <p:cNvPr id="127" name="Google Shape;127;p29"/>
          <p:cNvPicPr preferRelativeResize="0"/>
          <p:nvPr/>
        </p:nvPicPr>
        <p:blipFill rotWithShape="1">
          <a:blip r:embed="rId12">
            <a:alphaModFix/>
          </a:blip>
          <a:srcRect/>
          <a:stretch/>
        </p:blipFill>
        <p:spPr>
          <a:xfrm>
            <a:off x="10533090" y="5809884"/>
            <a:ext cx="1055081" cy="743353"/>
          </a:xfrm>
          <a:prstGeom prst="rect">
            <a:avLst/>
          </a:prstGeom>
          <a:noFill/>
          <a:ln>
            <a:noFill/>
          </a:ln>
        </p:spPr>
      </p:pic>
      <p:sp>
        <p:nvSpPr>
          <p:cNvPr id="14" name="Shape 147">
            <a:extLst>
              <a:ext uri="{FF2B5EF4-FFF2-40B4-BE49-F238E27FC236}">
                <a16:creationId xmlns:a16="http://schemas.microsoft.com/office/drawing/2014/main" id="{464F7A35-A233-4696-B255-EF6F403F9427}"/>
              </a:ext>
            </a:extLst>
          </p:cNvPr>
          <p:cNvSpPr txBox="1">
            <a:spLocks/>
          </p:cNvSpPr>
          <p:nvPr/>
        </p:nvSpPr>
        <p:spPr>
          <a:xfrm>
            <a:off x="573053" y="3454799"/>
            <a:ext cx="11045893" cy="2014897"/>
          </a:xfrm>
          <a:prstGeom prst="rect">
            <a:avLst/>
          </a:prstGeom>
          <a:noFill/>
          <a:ln>
            <a:noFill/>
          </a:ln>
        </p:spPr>
        <p:txBody>
          <a:bodyPr spcFirstLastPara="1" wrap="square" lIns="121900" tIns="121900" rIns="121900" bIns="121900"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3900" b="0" i="0" u="none" strike="noStrike" cap="none">
                <a:solidFill>
                  <a:schemeClr val="dk1"/>
                </a:solidFill>
                <a:latin typeface="Arial"/>
                <a:ea typeface="Arial"/>
                <a:cs typeface="Arial"/>
                <a:sym typeface="Arial"/>
              </a:defRPr>
            </a:lvl9pPr>
          </a:lstStyle>
          <a:p>
            <a:endPar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endPar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“open, collaborative, community development” </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platform for </a:t>
            </a:r>
          </a:p>
          <a:p>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Small Angle Scattering Data Analysis</a:t>
            </a:r>
          </a:p>
        </p:txBody>
      </p:sp>
    </p:spTree>
    <p:extLst>
      <p:ext uri="{BB962C8B-B14F-4D97-AF65-F5344CB8AC3E}">
        <p14:creationId xmlns:p14="http://schemas.microsoft.com/office/powerpoint/2010/main" val="390591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5" name="Google Shape;265;p40"/>
          <p:cNvSpPr/>
          <p:nvPr/>
        </p:nvSpPr>
        <p:spPr>
          <a:xfrm>
            <a:off x="2279685" y="1131073"/>
            <a:ext cx="7632800" cy="678000"/>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Code is </a:t>
            </a:r>
            <a:r>
              <a:rPr lang="en" sz="2400" dirty="0">
                <a:solidFill>
                  <a:srgbClr val="C00000"/>
                </a:solidFill>
              </a:rPr>
              <a:t>open source </a:t>
            </a:r>
            <a:r>
              <a:rPr lang="en" sz="2400" dirty="0">
                <a:solidFill>
                  <a:srgbClr val="626262"/>
                </a:solidFill>
              </a:rPr>
              <a:t>and</a:t>
            </a:r>
            <a:r>
              <a:rPr lang="en" sz="2400" dirty="0"/>
              <a:t> </a:t>
            </a:r>
            <a:r>
              <a:rPr lang="en" sz="2400" dirty="0">
                <a:solidFill>
                  <a:srgbClr val="C00000"/>
                </a:solidFill>
              </a:rPr>
              <a:t>publicly hosted </a:t>
            </a:r>
            <a:r>
              <a:rPr lang="en" sz="2400" dirty="0">
                <a:solidFill>
                  <a:srgbClr val="626262"/>
                </a:solidFill>
              </a:rPr>
              <a:t>at Github</a:t>
            </a:r>
            <a:endParaRPr sz="2400" dirty="0">
              <a:solidFill>
                <a:srgbClr val="626262"/>
              </a:solidFill>
              <a:latin typeface="Helvetica Neue Light"/>
              <a:ea typeface="Helvetica Neue Light"/>
              <a:cs typeface="Helvetica Neue Light"/>
              <a:sym typeface="Helvetica Neue Light"/>
            </a:endParaRPr>
          </a:p>
          <a:p>
            <a:pPr algn="ctr">
              <a:buSzPts val="1800"/>
            </a:pPr>
            <a:r>
              <a:rPr lang="en" sz="2400" dirty="0">
                <a:solidFill>
                  <a:srgbClr val="626262"/>
                </a:solidFill>
              </a:rPr>
              <a:t>Released under </a:t>
            </a:r>
            <a:r>
              <a:rPr lang="en" sz="2400" dirty="0">
                <a:solidFill>
                  <a:srgbClr val="C00000"/>
                </a:solidFill>
              </a:rPr>
              <a:t>BSD 3-clause license</a:t>
            </a:r>
            <a:endParaRPr sz="2400" dirty="0">
              <a:solidFill>
                <a:srgbClr val="C00000"/>
              </a:solidFill>
            </a:endParaRPr>
          </a:p>
        </p:txBody>
      </p:sp>
      <p:sp>
        <p:nvSpPr>
          <p:cNvPr id="266" name="Google Shape;266;p40"/>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C00000"/>
                </a:solidFill>
              </a:rPr>
              <a:t>Open</a:t>
            </a:r>
            <a:r>
              <a:rPr lang="en" sz="3200" b="1" dirty="0">
                <a:solidFill>
                  <a:srgbClr val="626262"/>
                </a:solidFill>
              </a:rPr>
              <a:t>, Collaborative, Community </a:t>
            </a:r>
            <a:r>
              <a:rPr lang="en" sz="3200" b="1" dirty="0">
                <a:solidFill>
                  <a:srgbClr val="C00000"/>
                </a:solidFill>
              </a:rPr>
              <a:t>Development</a:t>
            </a:r>
            <a:endParaRPr sz="3200" dirty="0">
              <a:solidFill>
                <a:srgbClr val="C00000"/>
              </a:solidFill>
            </a:endParaRPr>
          </a:p>
        </p:txBody>
      </p:sp>
      <p:sp>
        <p:nvSpPr>
          <p:cNvPr id="269" name="Google Shape;269;p40"/>
          <p:cNvSpPr/>
          <p:nvPr/>
        </p:nvSpPr>
        <p:spPr>
          <a:xfrm>
            <a:off x="7876518" y="2073104"/>
            <a:ext cx="3728319" cy="375200"/>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Rolling </a:t>
            </a:r>
            <a:r>
              <a:rPr lang="en" sz="2400" b="1" dirty="0">
                <a:solidFill>
                  <a:srgbClr val="626262"/>
                </a:solidFill>
              </a:rPr>
              <a:t>5 Year Roadmap</a:t>
            </a:r>
            <a:endParaRPr sz="2400" b="1" dirty="0">
              <a:solidFill>
                <a:srgbClr val="626262"/>
              </a:solidFill>
            </a:endParaRPr>
          </a:p>
        </p:txBody>
      </p:sp>
      <p:sp>
        <p:nvSpPr>
          <p:cNvPr id="270" name="Google Shape;270;p40"/>
          <p:cNvSpPr/>
          <p:nvPr/>
        </p:nvSpPr>
        <p:spPr>
          <a:xfrm>
            <a:off x="180601" y="5367332"/>
            <a:ext cx="3501654" cy="373944"/>
          </a:xfrm>
          <a:prstGeom prst="rect">
            <a:avLst/>
          </a:prstGeom>
          <a:noFill/>
          <a:ln>
            <a:noFill/>
          </a:ln>
        </p:spPr>
        <p:txBody>
          <a:bodyPr spcFirstLastPara="1" wrap="square" lIns="43667" tIns="43667" rIns="43667" bIns="43667" anchor="ctr" anchorCtr="0">
            <a:noAutofit/>
          </a:bodyPr>
          <a:lstStyle/>
          <a:p>
            <a:pPr lvl="1" indent="203190" algn="ctr">
              <a:buSzPts val="1500"/>
            </a:pPr>
            <a:r>
              <a:rPr lang="en" u="sng" dirty="0">
                <a:solidFill>
                  <a:schemeClr val="hlink"/>
                </a:solidFill>
                <a:hlinkClick r:id="rId3"/>
              </a:rPr>
              <a:t>https://github.com/SasView</a:t>
            </a:r>
            <a:endParaRPr sz="1100" dirty="0"/>
          </a:p>
        </p:txBody>
      </p:sp>
      <p:sp>
        <p:nvSpPr>
          <p:cNvPr id="271" name="Google Shape;271;p40"/>
          <p:cNvSpPr/>
          <p:nvPr/>
        </p:nvSpPr>
        <p:spPr>
          <a:xfrm>
            <a:off x="4140999" y="6254405"/>
            <a:ext cx="4006974" cy="332000"/>
          </a:xfrm>
          <a:prstGeom prst="rect">
            <a:avLst/>
          </a:prstGeom>
          <a:noFill/>
          <a:ln>
            <a:noFill/>
          </a:ln>
        </p:spPr>
        <p:txBody>
          <a:bodyPr spcFirstLastPara="1" wrap="square" lIns="43667" tIns="43667" rIns="43667" bIns="43667" anchor="ctr" anchorCtr="0">
            <a:noAutofit/>
          </a:bodyPr>
          <a:lstStyle/>
          <a:p>
            <a:pPr lvl="1" indent="203190" algn="ctr">
              <a:buSzPts val="1500"/>
            </a:pPr>
            <a:r>
              <a:rPr lang="en" sz="2400" b="1" u="sng" dirty="0">
                <a:solidFill>
                  <a:schemeClr val="hlink"/>
                </a:solidFill>
                <a:hlinkClick r:id="rId4"/>
              </a:rPr>
              <a:t>https://www.sasview.org</a:t>
            </a:r>
            <a:endParaRPr sz="1400" b="1" dirty="0"/>
          </a:p>
        </p:txBody>
      </p:sp>
      <p:sp>
        <p:nvSpPr>
          <p:cNvPr id="273" name="Google Shape;273;p40"/>
          <p:cNvSpPr/>
          <p:nvPr/>
        </p:nvSpPr>
        <p:spPr>
          <a:xfrm>
            <a:off x="334979" y="2712345"/>
            <a:ext cx="3787224" cy="2689487"/>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dirty="0">
                <a:solidFill>
                  <a:srgbClr val="626262"/>
                </a:solidFill>
                <a:latin typeface="Calibri"/>
                <a:ea typeface="Calibri"/>
                <a:cs typeface="Calibri"/>
                <a:sym typeface="Calibri"/>
              </a:rPr>
              <a:t>Code Hosting, </a:t>
            </a:r>
            <a:r>
              <a:rPr lang="en" sz="2000" b="1" dirty="0">
                <a:solidFill>
                  <a:srgbClr val="626262"/>
                </a:solidFill>
                <a:latin typeface="Calibri"/>
                <a:ea typeface="Calibri"/>
                <a:cs typeface="Calibri"/>
                <a:sym typeface="Calibri"/>
              </a:rPr>
              <a:t>Issue Tracking, </a:t>
            </a:r>
            <a:r>
              <a:rPr lang="en" sz="2000" dirty="0">
                <a:solidFill>
                  <a:srgbClr val="626262"/>
                </a:solidFill>
                <a:latin typeface="Calibri"/>
                <a:ea typeface="Calibri"/>
                <a:cs typeface="Calibri"/>
                <a:sym typeface="Calibri"/>
              </a:rPr>
              <a:t> Developer Wiki &amp; CI on Public </a:t>
            </a:r>
            <a:r>
              <a:rPr lang="en" sz="2000" dirty="0" err="1">
                <a:solidFill>
                  <a:srgbClr val="626262"/>
                </a:solidFill>
                <a:latin typeface="Calibri"/>
                <a:ea typeface="Calibri"/>
                <a:cs typeface="Calibri"/>
                <a:sym typeface="Calibri"/>
              </a:rPr>
              <a:t>Github</a:t>
            </a:r>
            <a:r>
              <a:rPr lang="en" sz="2000" dirty="0">
                <a:solidFill>
                  <a:srgbClr val="626262"/>
                </a:solidFill>
                <a:latin typeface="Calibri"/>
                <a:ea typeface="Calibri"/>
                <a:cs typeface="Calibri"/>
                <a:sym typeface="Calibri"/>
              </a:rPr>
              <a:t> repos</a:t>
            </a:r>
            <a:endParaRPr sz="2000" dirty="0" err="1">
              <a:solidFill>
                <a:srgbClr val="626262"/>
              </a:solidFill>
              <a:latin typeface="Helvetica Neue Light"/>
              <a:ea typeface="Helvetica Neue Light"/>
              <a:cs typeface="Helvetica Neue Light"/>
              <a:sym typeface="Helvetica Neue Light"/>
            </a:endParaRPr>
          </a:p>
          <a:p>
            <a:pPr algn="ctr">
              <a:buSzPts val="1500"/>
            </a:pPr>
            <a:endParaRPr lang="en" sz="2000" dirty="0">
              <a:solidFill>
                <a:srgbClr val="626262"/>
              </a:solidFill>
              <a:latin typeface="Calibri"/>
              <a:ea typeface="Helvetica Neue Light"/>
              <a:cs typeface="Calibri"/>
            </a:endParaRPr>
          </a:p>
          <a:p>
            <a:pPr algn="ctr">
              <a:buSzPts val="1500"/>
            </a:pPr>
            <a:endParaRPr lang="en" sz="2000" dirty="0">
              <a:solidFill>
                <a:srgbClr val="626262"/>
              </a:solidFill>
              <a:latin typeface="Calibri"/>
              <a:ea typeface="Helvetica Neue Light"/>
              <a:cs typeface="Calibri"/>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endParaRPr>
          </a:p>
          <a:p>
            <a:pPr algn="ctr">
              <a:buSzPts val="1500"/>
            </a:pPr>
            <a:endParaRPr sz="2000" u="sng" dirty="0">
              <a:solidFill>
                <a:schemeClr val="hlink"/>
              </a:solidFill>
              <a:latin typeface="Helvetica Neue Light"/>
              <a:ea typeface="Helvetica Neue Light"/>
              <a:cs typeface="Helvetica Neue Light"/>
            </a:endParaRPr>
          </a:p>
          <a:p>
            <a:pPr>
              <a:buSzPts val="1500"/>
            </a:pPr>
            <a:endParaRPr lang="en-US" sz="2000" u="sng" dirty="0">
              <a:solidFill>
                <a:schemeClr val="hlink"/>
              </a:solidFill>
              <a:latin typeface="Helvetica Neue Light"/>
              <a:ea typeface="Helvetica Neue Light"/>
              <a:cs typeface="Helvetica Neue Light"/>
            </a:endParaRPr>
          </a:p>
          <a:p>
            <a:pPr>
              <a:buSzPts val="1500"/>
            </a:pPr>
            <a:endParaRPr lang="en-US" sz="2000" u="sng" dirty="0">
              <a:solidFill>
                <a:schemeClr val="hlink"/>
              </a:solidFill>
              <a:latin typeface="Helvetica Neue Light"/>
              <a:ea typeface="Helvetica Neue Light"/>
              <a:cs typeface="Helvetica Neue Light"/>
            </a:endParaRPr>
          </a:p>
        </p:txBody>
      </p:sp>
      <p:sp>
        <p:nvSpPr>
          <p:cNvPr id="274" name="Google Shape;274;p40"/>
          <p:cNvSpPr/>
          <p:nvPr/>
        </p:nvSpPr>
        <p:spPr>
          <a:xfrm>
            <a:off x="7973516" y="2712353"/>
            <a:ext cx="3886456" cy="2689019"/>
          </a:xfrm>
          <a:prstGeom prst="rect">
            <a:avLst/>
          </a:prstGeom>
          <a:noFill/>
          <a:ln w="12700" cap="flat" cmpd="sng">
            <a:solidFill>
              <a:srgbClr val="626262"/>
            </a:solidFill>
            <a:prstDash val="solid"/>
            <a:round/>
            <a:headEnd type="none" w="sm" len="sm"/>
            <a:tailEnd type="none" w="sm" len="sm"/>
          </a:ln>
        </p:spPr>
        <p:txBody>
          <a:bodyPr spcFirstLastPara="1" wrap="square" lIns="55867" tIns="55867" rIns="55867" bIns="55867" anchor="t" anchorCtr="0">
            <a:noAutofit/>
          </a:bodyPr>
          <a:lstStyle/>
          <a:p>
            <a:pPr algn="ctr">
              <a:buSzPts val="1500"/>
            </a:pPr>
            <a:r>
              <a:rPr lang="en" sz="2000" b="1" dirty="0">
                <a:solidFill>
                  <a:srgbClr val="626262"/>
                </a:solidFill>
                <a:latin typeface="Calibri"/>
                <a:ea typeface="Calibri"/>
                <a:cs typeface="Calibri"/>
                <a:sym typeface="Calibri"/>
              </a:rPr>
              <a:t>Model Marketplace </a:t>
            </a:r>
            <a:r>
              <a:rPr lang="en" sz="2000" dirty="0">
                <a:solidFill>
                  <a:srgbClr val="626262"/>
                </a:solidFill>
                <a:latin typeface="Calibri"/>
                <a:ea typeface="Calibri"/>
                <a:cs typeface="Calibri"/>
                <a:sym typeface="Calibri"/>
              </a:rPr>
              <a:t>for Users to share their models</a:t>
            </a:r>
            <a:endParaRPr sz="2000" dirty="0">
              <a:solidFill>
                <a:srgbClr val="626262"/>
              </a:solidFill>
              <a:latin typeface="Calibri"/>
              <a:ea typeface="Calibri"/>
              <a:cs typeface="Calibri"/>
              <a:sym typeface="Calibri"/>
            </a:endParaRPr>
          </a:p>
          <a:p>
            <a:pPr algn="ctr">
              <a:buSzPts val="1500"/>
            </a:pPr>
            <a:endParaRPr sz="2000" dirty="0">
              <a:latin typeface="Helvetica Neue Light"/>
              <a:ea typeface="Helvetica Neue Light"/>
              <a:cs typeface="Helvetica Neue Light"/>
              <a:sym typeface="Helvetica Neue Light"/>
            </a:endParaRPr>
          </a:p>
          <a:p>
            <a:pPr algn="ctr">
              <a:buSzPts val="1500"/>
            </a:pPr>
            <a:endParaRPr sz="2000" dirty="0">
              <a:latin typeface="Helvetica Neue Light"/>
              <a:ea typeface="Helvetica Neue Light"/>
              <a:cs typeface="Helvetica Neue Light"/>
              <a:sym typeface="Helvetica Neue Light"/>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lgn="ct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a:p>
            <a:pPr>
              <a:buSzPts val="1500"/>
            </a:pPr>
            <a:endParaRPr sz="2000" u="sng" dirty="0">
              <a:solidFill>
                <a:schemeClr val="hlink"/>
              </a:solidFill>
              <a:latin typeface="Helvetica Neue Light"/>
              <a:ea typeface="Helvetica Neue Light"/>
              <a:cs typeface="Helvetica Neue Light"/>
              <a:sym typeface="Helvetica Neue Light"/>
              <a:hlinkClick r:id="" action="ppaction://noaction"/>
            </a:endParaRPr>
          </a:p>
        </p:txBody>
      </p:sp>
      <p:pic>
        <p:nvPicPr>
          <p:cNvPr id="279" name="Google Shape;279;p40"/>
          <p:cNvPicPr preferRelativeResize="0"/>
          <p:nvPr/>
        </p:nvPicPr>
        <p:blipFill rotWithShape="1">
          <a:blip r:embed="rId5">
            <a:alphaModFix/>
          </a:blip>
          <a:srcRect b="16846"/>
          <a:stretch/>
        </p:blipFill>
        <p:spPr>
          <a:xfrm>
            <a:off x="608469" y="3715345"/>
            <a:ext cx="3140569" cy="1588332"/>
          </a:xfrm>
          <a:prstGeom prst="rect">
            <a:avLst/>
          </a:prstGeom>
          <a:noFill/>
          <a:ln w="12700" cap="flat" cmpd="sng">
            <a:solidFill>
              <a:srgbClr val="000000"/>
            </a:solidFill>
            <a:prstDash val="solid"/>
            <a:round/>
            <a:headEnd type="none" w="sm" len="sm"/>
            <a:tailEnd type="none" w="sm" len="sm"/>
          </a:ln>
        </p:spPr>
      </p:pic>
      <p:pic>
        <p:nvPicPr>
          <p:cNvPr id="280" name="Google Shape;280;p40"/>
          <p:cNvPicPr preferRelativeResize="0"/>
          <p:nvPr/>
        </p:nvPicPr>
        <p:blipFill rotWithShape="1">
          <a:blip r:embed="rId6">
            <a:alphaModFix/>
          </a:blip>
          <a:srcRect b="22142"/>
          <a:stretch/>
        </p:blipFill>
        <p:spPr>
          <a:xfrm>
            <a:off x="8147973" y="3715354"/>
            <a:ext cx="3566399" cy="1546335"/>
          </a:xfrm>
          <a:prstGeom prst="rect">
            <a:avLst/>
          </a:prstGeom>
          <a:noFill/>
          <a:ln>
            <a:noFill/>
          </a:ln>
        </p:spPr>
      </p:pic>
      <p:sp>
        <p:nvSpPr>
          <p:cNvPr id="21" name="Google Shape;271;p40"/>
          <p:cNvSpPr/>
          <p:nvPr/>
        </p:nvSpPr>
        <p:spPr>
          <a:xfrm>
            <a:off x="7872907" y="5475228"/>
            <a:ext cx="3759995" cy="255101"/>
          </a:xfrm>
          <a:prstGeom prst="rect">
            <a:avLst/>
          </a:prstGeom>
          <a:noFill/>
          <a:ln>
            <a:noFill/>
          </a:ln>
        </p:spPr>
        <p:txBody>
          <a:bodyPr spcFirstLastPara="1" wrap="square" lIns="43667" tIns="43667" rIns="43667" bIns="43667" anchor="ctr" anchorCtr="0">
            <a:noAutofit/>
          </a:bodyPr>
          <a:lstStyle/>
          <a:p>
            <a:pPr lvl="1" indent="203190" algn="ctr">
              <a:buSzPts val="1500"/>
            </a:pPr>
            <a:r>
              <a:rPr lang="en-GB" u="sng" dirty="0">
                <a:solidFill>
                  <a:schemeClr val="hlink"/>
                </a:solidFill>
              </a:rPr>
              <a:t>http://marketplace.sasview.org</a:t>
            </a:r>
            <a:endParaRPr sz="1100" dirty="0"/>
          </a:p>
        </p:txBody>
      </p:sp>
      <p:grpSp>
        <p:nvGrpSpPr>
          <p:cNvPr id="3" name="Group 2"/>
          <p:cNvGrpSpPr/>
          <p:nvPr/>
        </p:nvGrpSpPr>
        <p:grpSpPr>
          <a:xfrm>
            <a:off x="182321" y="6131818"/>
            <a:ext cx="11677652" cy="612023"/>
            <a:chOff x="182405" y="1937253"/>
            <a:chExt cx="11677652" cy="612023"/>
          </a:xfrm>
        </p:grpSpPr>
        <p:pic>
          <p:nvPicPr>
            <p:cNvPr id="1026" name="Picture 2" descr="The Python Logo | Python Software Found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05" y="1937253"/>
              <a:ext cx="1811949" cy="612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Qt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4642" y="1938021"/>
              <a:ext cx="450085" cy="469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tplotlib logo — Matplotlib 3.4.2 document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32978" y="2028242"/>
              <a:ext cx="1727079" cy="34541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Google Shape;269;p40">
            <a:extLst>
              <a:ext uri="{FF2B5EF4-FFF2-40B4-BE49-F238E27FC236}">
                <a16:creationId xmlns:a16="http://schemas.microsoft.com/office/drawing/2014/main" id="{E403C0F5-0CFB-417E-9349-22A5EB8B32AC}"/>
              </a:ext>
            </a:extLst>
          </p:cNvPr>
          <p:cNvSpPr/>
          <p:nvPr/>
        </p:nvSpPr>
        <p:spPr>
          <a:xfrm>
            <a:off x="65456" y="1863380"/>
            <a:ext cx="4210685" cy="647841"/>
          </a:xfrm>
          <a:prstGeom prst="rect">
            <a:avLst/>
          </a:prstGeom>
          <a:noFill/>
          <a:ln>
            <a:noFill/>
          </a:ln>
        </p:spPr>
        <p:txBody>
          <a:bodyPr spcFirstLastPara="1" wrap="square" lIns="43667" tIns="43667" rIns="43667" bIns="43667" anchor="ctr" anchorCtr="0">
            <a:noAutofit/>
          </a:bodyPr>
          <a:lstStyle/>
          <a:p>
            <a:pPr algn="ctr">
              <a:buSzPts val="1800"/>
            </a:pPr>
            <a:r>
              <a:rPr lang="en" sz="2400" dirty="0">
                <a:solidFill>
                  <a:srgbClr val="626262"/>
                </a:solidFill>
              </a:rPr>
              <a:t>(</a:t>
            </a:r>
            <a:r>
              <a:rPr lang="en" sz="2400" dirty="0" err="1">
                <a:solidFill>
                  <a:srgbClr val="626262"/>
                </a:solidFill>
              </a:rPr>
              <a:t>Zenodo</a:t>
            </a:r>
            <a:r>
              <a:rPr lang="en" sz="2400" dirty="0">
                <a:solidFill>
                  <a:srgbClr val="626262"/>
                </a:solidFill>
              </a:rPr>
              <a:t>) DOI for </a:t>
            </a:r>
            <a:r>
              <a:rPr lang="en" sz="2400" b="1" dirty="0">
                <a:solidFill>
                  <a:srgbClr val="626262"/>
                </a:solidFill>
              </a:rPr>
              <a:t>each release</a:t>
            </a:r>
          </a:p>
        </p:txBody>
      </p:sp>
      <p:sp>
        <p:nvSpPr>
          <p:cNvPr id="7" name="Google Shape;423;p53">
            <a:extLst>
              <a:ext uri="{FF2B5EF4-FFF2-40B4-BE49-F238E27FC236}">
                <a16:creationId xmlns:a16="http://schemas.microsoft.com/office/drawing/2014/main" id="{85E29544-5A08-8FEA-A242-73A59FD1DCF8}"/>
              </a:ext>
            </a:extLst>
          </p:cNvPr>
          <p:cNvSpPr txBox="1"/>
          <p:nvPr/>
        </p:nvSpPr>
        <p:spPr>
          <a:xfrm>
            <a:off x="4121080" y="1914354"/>
            <a:ext cx="3769948" cy="4607021"/>
          </a:xfrm>
          <a:prstGeom prst="rect">
            <a:avLst/>
          </a:prstGeom>
          <a:noFill/>
          <a:ln>
            <a:noFill/>
          </a:ln>
        </p:spPr>
        <p:txBody>
          <a:bodyPr spcFirstLastPara="1" wrap="square" lIns="121900" tIns="121900" rIns="121900" bIns="121900" anchor="t" anchorCtr="0">
            <a:noAutofit/>
          </a:bodyPr>
          <a:lstStyle/>
          <a:p>
            <a:pPr marL="608965" indent="-422910">
              <a:buClr>
                <a:srgbClr val="626262"/>
              </a:buClr>
              <a:buSzPts val="1400"/>
              <a:buFont typeface="Tahoma"/>
              <a:buChar char="●"/>
            </a:pPr>
            <a:r>
              <a:rPr lang="en" sz="1800" dirty="0">
                <a:latin typeface="Arial"/>
                <a:ea typeface="Tahoma"/>
                <a:cs typeface="Arial"/>
                <a:sym typeface="Tahoma"/>
              </a:rPr>
              <a:t>Website</a:t>
            </a:r>
            <a:endParaRPr lang="en-US" sz="1800">
              <a:latin typeface="Arial"/>
              <a:ea typeface="Tahoma"/>
              <a:cs typeface="Arial"/>
            </a:endParaRPr>
          </a:p>
          <a:p>
            <a:pPr marL="608965" indent="-422910">
              <a:buClr>
                <a:srgbClr val="626262"/>
              </a:buClr>
              <a:buSzPts val="1400"/>
              <a:buFont typeface="Tahoma"/>
              <a:buChar char="●"/>
            </a:pPr>
            <a:r>
              <a:rPr lang="en" sz="1800" dirty="0">
                <a:latin typeface="Arial"/>
                <a:ea typeface="Tahoma"/>
                <a:cs typeface="Arial"/>
                <a:sym typeface="Tahoma"/>
              </a:rPr>
              <a:t>Documentation: </a:t>
            </a:r>
            <a:r>
              <a:rPr lang="en-GB" sz="1800" dirty="0">
                <a:latin typeface="Arial"/>
                <a:ea typeface="Tahoma"/>
                <a:cs typeface="Arial"/>
                <a:sym typeface="Tahoma"/>
              </a:rPr>
              <a:t>in-program &amp; online</a:t>
            </a:r>
            <a:endParaRPr lang="en" sz="1800">
              <a:latin typeface="Arial"/>
              <a:ea typeface="Tahoma"/>
              <a:cs typeface="Arial"/>
            </a:endParaRPr>
          </a:p>
          <a:p>
            <a:pPr marL="608965" indent="-422910">
              <a:buClr>
                <a:srgbClr val="626262"/>
              </a:buClr>
              <a:buSzPts val="1400"/>
              <a:buFont typeface="Tahoma"/>
              <a:buChar char="●"/>
            </a:pPr>
            <a:r>
              <a:rPr lang="en" sz="1800" dirty="0">
                <a:latin typeface="Arial"/>
                <a:ea typeface="Tahoma"/>
                <a:cs typeface="Arial"/>
                <a:sym typeface="Tahoma"/>
              </a:rPr>
              <a:t>Written Tutorials</a:t>
            </a:r>
            <a:endParaRPr lang="en" sz="1800" dirty="0">
              <a:latin typeface="Arial"/>
              <a:ea typeface="Tahoma"/>
              <a:cs typeface="Arial"/>
            </a:endParaRPr>
          </a:p>
          <a:p>
            <a:pPr marL="608965" indent="-422910">
              <a:buClr>
                <a:srgbClr val="626262"/>
              </a:buClr>
              <a:buSzPts val="1400"/>
              <a:buFont typeface="Tahoma"/>
              <a:buChar char="●"/>
            </a:pPr>
            <a:r>
              <a:rPr lang="en" sz="1800" dirty="0">
                <a:latin typeface="Arial"/>
                <a:ea typeface="Tahoma"/>
                <a:cs typeface="Arial"/>
                <a:sym typeface="Tahoma"/>
              </a:rPr>
              <a:t>Video Tutorials (YouTube)</a:t>
            </a:r>
            <a:endParaRPr sz="1800" dirty="0">
              <a:latin typeface="Arial"/>
              <a:ea typeface="Tahoma"/>
              <a:cs typeface="Arial"/>
            </a:endParaRPr>
          </a:p>
          <a:p>
            <a:pPr marL="608965" indent="-422910">
              <a:buClr>
                <a:srgbClr val="626262"/>
              </a:buClr>
              <a:buSzPts val="1400"/>
              <a:buFont typeface="Tahoma"/>
              <a:buChar char="●"/>
            </a:pPr>
            <a:r>
              <a:rPr lang="en" sz="1800" dirty="0">
                <a:latin typeface="Arial"/>
                <a:ea typeface="Tahoma"/>
                <a:cs typeface="Arial"/>
                <a:sym typeface="Tahoma"/>
              </a:rPr>
              <a:t>scattering schools/workshop</a:t>
            </a:r>
            <a:endParaRPr lang="en" sz="1800" dirty="0">
              <a:latin typeface="Arial"/>
              <a:ea typeface="Tahoma"/>
              <a:cs typeface="Arial"/>
            </a:endParaRPr>
          </a:p>
          <a:p>
            <a:pPr marL="608965" indent="-422910">
              <a:buClr>
                <a:srgbClr val="626262"/>
              </a:buClr>
              <a:buSzPts val="1400"/>
              <a:buFont typeface="Tahoma"/>
              <a:buChar char="●"/>
            </a:pPr>
            <a:r>
              <a:rPr lang="en" sz="1800" dirty="0">
                <a:latin typeface="Arial"/>
                <a:ea typeface="Tahoma"/>
                <a:cs typeface="Arial"/>
                <a:sym typeface="Tahoma"/>
              </a:rPr>
              <a:t>university cou</a:t>
            </a:r>
            <a:r>
              <a:rPr lang="en" sz="1800" dirty="0">
                <a:solidFill>
                  <a:srgbClr val="626262"/>
                </a:solidFill>
                <a:latin typeface="Arial"/>
                <a:ea typeface="Tahoma"/>
                <a:cs typeface="Arial"/>
                <a:sym typeface="Tahoma"/>
              </a:rPr>
              <a:t>rses</a:t>
            </a:r>
            <a:endParaRPr sz="1800">
              <a:solidFill>
                <a:srgbClr val="626262"/>
              </a:solidFill>
              <a:latin typeface="Arial"/>
              <a:ea typeface="Tahoma"/>
              <a:cs typeface="Arial"/>
            </a:endParaRPr>
          </a:p>
          <a:p>
            <a:pPr marL="608965" indent="-422910">
              <a:buClr>
                <a:srgbClr val="626262"/>
              </a:buClr>
              <a:buSzPts val="1400"/>
              <a:buFont typeface="Tahoma"/>
              <a:buChar char="●"/>
            </a:pPr>
            <a:r>
              <a:rPr lang="en-GB" sz="1800" dirty="0">
                <a:solidFill>
                  <a:schemeClr val="tx1">
                    <a:lumMod val="95000"/>
                    <a:lumOff val="5000"/>
                  </a:schemeClr>
                </a:solidFill>
                <a:latin typeface="Arial"/>
                <a:ea typeface="Tahoma"/>
                <a:cs typeface="Arial"/>
                <a:sym typeface="Tahoma"/>
              </a:rPr>
              <a:t>Bootcamps &amp; regional workshops</a:t>
            </a:r>
            <a:endParaRPr lang="en-GB" sz="1800" dirty="0">
              <a:solidFill>
                <a:schemeClr val="tx1">
                  <a:lumMod val="95000"/>
                  <a:lumOff val="5000"/>
                </a:schemeClr>
              </a:solidFill>
              <a:latin typeface="Arial"/>
              <a:ea typeface="Tahoma"/>
              <a:cs typeface="Arial"/>
            </a:endParaRPr>
          </a:p>
          <a:p>
            <a:pPr marL="608965" indent="-422910">
              <a:buClr>
                <a:srgbClr val="626262"/>
              </a:buClr>
              <a:buSzPts val="1400"/>
              <a:buFont typeface="Tahoma"/>
              <a:buChar char="●"/>
            </a:pPr>
            <a:r>
              <a:rPr lang="en" sz="1800" dirty="0">
                <a:solidFill>
                  <a:schemeClr val="tx1">
                    <a:lumMod val="95000"/>
                    <a:lumOff val="5000"/>
                  </a:schemeClr>
                </a:solidFill>
                <a:latin typeface="Arial"/>
                <a:ea typeface="Tahoma"/>
                <a:cs typeface="Arial"/>
                <a:sym typeface="Tahoma"/>
              </a:rPr>
              <a:t>Twitter</a:t>
            </a:r>
            <a:endParaRPr sz="1800">
              <a:solidFill>
                <a:schemeClr val="tx1">
                  <a:lumMod val="95000"/>
                  <a:lumOff val="5000"/>
                </a:schemeClr>
              </a:solidFill>
              <a:latin typeface="Arial" panose="020B0604020202020204" pitchFamily="34" charset="0"/>
              <a:ea typeface="Tahoma"/>
              <a:cs typeface="Arial" panose="020B0604020202020204" pitchFamily="34" charset="0"/>
            </a:endParaRPr>
          </a:p>
          <a:p>
            <a:pPr marL="186055">
              <a:buClr>
                <a:srgbClr val="626262"/>
              </a:buClr>
              <a:buSzPts val="1400"/>
            </a:pPr>
            <a:endParaRPr lang="en" sz="1800" dirty="0">
              <a:solidFill>
                <a:schemeClr val="tx1">
                  <a:lumMod val="95000"/>
                  <a:lumOff val="5000"/>
                </a:schemeClr>
              </a:solidFill>
              <a:latin typeface="Arial" panose="020B0604020202020204" pitchFamily="34" charset="0"/>
              <a:ea typeface="Tahoma"/>
              <a:cs typeface="Arial" panose="020B0604020202020204" pitchFamily="34" charset="0"/>
            </a:endParaRPr>
          </a:p>
          <a:p>
            <a:pPr marL="608965" indent="-422910">
              <a:buClr>
                <a:srgbClr val="626262"/>
              </a:buClr>
              <a:buSzPts val="1400"/>
              <a:buFont typeface="Tahoma"/>
              <a:buChar char="●"/>
            </a:pPr>
            <a:r>
              <a:rPr lang="en" sz="1800" dirty="0">
                <a:solidFill>
                  <a:schemeClr val="tx1">
                    <a:lumMod val="95000"/>
                    <a:lumOff val="5000"/>
                  </a:schemeClr>
                </a:solidFill>
                <a:latin typeface="Arial"/>
                <a:ea typeface="Tahoma"/>
                <a:cs typeface="Arial"/>
                <a:sym typeface="Tahoma"/>
              </a:rPr>
              <a:t>help@sasview.org</a:t>
            </a:r>
            <a:endParaRPr lang="en" sz="1800" dirty="0">
              <a:solidFill>
                <a:schemeClr val="tx1">
                  <a:lumMod val="95000"/>
                  <a:lumOff val="5000"/>
                </a:schemeClr>
              </a:solidFill>
              <a:latin typeface="Arial"/>
              <a:ea typeface="Tahoma"/>
              <a:cs typeface="Arial"/>
            </a:endParaRPr>
          </a:p>
          <a:p>
            <a:pPr marL="608965" indent="-422910">
              <a:buClr>
                <a:srgbClr val="626262"/>
              </a:buClr>
              <a:buSzPts val="1400"/>
              <a:buFont typeface="Tahoma"/>
              <a:buChar char="●"/>
            </a:pPr>
            <a:r>
              <a:rPr lang="en" sz="1800" dirty="0">
                <a:solidFill>
                  <a:schemeClr val="tx1">
                    <a:lumMod val="95000"/>
                    <a:lumOff val="5000"/>
                  </a:schemeClr>
                </a:solidFill>
                <a:latin typeface="Arial"/>
                <a:ea typeface="Tahoma"/>
                <a:cs typeface="Arial"/>
                <a:sym typeface="Tahoma"/>
              </a:rPr>
              <a:t>users@sasview.org</a:t>
            </a:r>
            <a:endParaRPr sz="1800">
              <a:solidFill>
                <a:schemeClr val="tx1">
                  <a:lumMod val="95000"/>
                  <a:lumOff val="5000"/>
                </a:schemeClr>
              </a:solidFill>
              <a:latin typeface="Arial"/>
              <a:ea typeface="Tahoma"/>
              <a:cs typeface="Arial"/>
            </a:endParaRPr>
          </a:p>
        </p:txBody>
      </p:sp>
    </p:spTree>
    <p:extLst>
      <p:ext uri="{BB962C8B-B14F-4D97-AF65-F5344CB8AC3E}">
        <p14:creationId xmlns:p14="http://schemas.microsoft.com/office/powerpoint/2010/main" val="1327439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7" name="Google Shape;327;p44"/>
          <p:cNvSpPr txBox="1">
            <a:spLocks noGrp="1"/>
          </p:cNvSpPr>
          <p:nvPr>
            <p:ph type="sldNum" idx="12"/>
          </p:nvPr>
        </p:nvSpPr>
        <p:spPr>
          <a:xfrm>
            <a:off x="9812215" y="7018735"/>
            <a:ext cx="285000" cy="341700"/>
          </a:xfrm>
          <a:prstGeom prst="rect">
            <a:avLst/>
          </a:prstGeom>
          <a:noFill/>
          <a:ln>
            <a:noFill/>
          </a:ln>
        </p:spPr>
        <p:txBody>
          <a:bodyPr spcFirstLastPara="1" vert="horz" wrap="square" lIns="32751" tIns="32751" rIns="32751" bIns="32751" rtlCol="0" anchor="t" anchorCtr="0">
            <a:noAutofit/>
          </a:bodyPr>
          <a:lstStyle/>
          <a:p>
            <a:fld id="{00000000-1234-1234-1234-123412341234}" type="slidenum">
              <a:rPr lang="en"/>
              <a:pPr/>
              <a:t>14</a:t>
            </a:fld>
            <a:endParaRPr/>
          </a:p>
        </p:txBody>
      </p:sp>
      <p:pic>
        <p:nvPicPr>
          <p:cNvPr id="330" name="Google Shape;330;p44"/>
          <p:cNvPicPr preferRelativeResize="0"/>
          <p:nvPr/>
        </p:nvPicPr>
        <p:blipFill>
          <a:blip r:embed="rId3">
            <a:alphaModFix/>
          </a:blip>
          <a:stretch>
            <a:fillRect/>
          </a:stretch>
        </p:blipFill>
        <p:spPr>
          <a:xfrm>
            <a:off x="196155" y="1448941"/>
            <a:ext cx="3276027" cy="2460219"/>
          </a:xfrm>
          <a:prstGeom prst="rect">
            <a:avLst/>
          </a:prstGeom>
          <a:noFill/>
          <a:ln>
            <a:noFill/>
          </a:ln>
        </p:spPr>
      </p:pic>
      <p:pic>
        <p:nvPicPr>
          <p:cNvPr id="331" name="Google Shape;331;p44"/>
          <p:cNvPicPr preferRelativeResize="0"/>
          <p:nvPr/>
        </p:nvPicPr>
        <p:blipFill>
          <a:blip r:embed="rId4">
            <a:alphaModFix/>
          </a:blip>
          <a:stretch>
            <a:fillRect/>
          </a:stretch>
        </p:blipFill>
        <p:spPr>
          <a:xfrm>
            <a:off x="6665327" y="3886528"/>
            <a:ext cx="2292975" cy="1721976"/>
          </a:xfrm>
          <a:prstGeom prst="rect">
            <a:avLst/>
          </a:prstGeom>
          <a:noFill/>
          <a:ln>
            <a:noFill/>
          </a:ln>
        </p:spPr>
      </p:pic>
      <p:sp>
        <p:nvSpPr>
          <p:cNvPr id="332" name="Google Shape;332;p44"/>
          <p:cNvSpPr/>
          <p:nvPr/>
        </p:nvSpPr>
        <p:spPr>
          <a:xfrm>
            <a:off x="7590001" y="6344787"/>
            <a:ext cx="3072159" cy="353862"/>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5"/>
              </a:rPr>
              <a:t>http://github.com/SasView</a:t>
            </a:r>
            <a:endParaRPr sz="900" dirty="0"/>
          </a:p>
        </p:txBody>
      </p:sp>
      <p:sp>
        <p:nvSpPr>
          <p:cNvPr id="333" name="Google Shape;333;p44"/>
          <p:cNvSpPr/>
          <p:nvPr/>
        </p:nvSpPr>
        <p:spPr>
          <a:xfrm>
            <a:off x="817927" y="6340959"/>
            <a:ext cx="3154073" cy="318908"/>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6"/>
              </a:rPr>
              <a:t>http://www.sasview.org</a:t>
            </a:r>
            <a:endParaRPr sz="900" dirty="0"/>
          </a:p>
        </p:txBody>
      </p:sp>
      <p:sp>
        <p:nvSpPr>
          <p:cNvPr id="14" name="Google Shape;266;p40">
            <a:extLst>
              <a:ext uri="{FF2B5EF4-FFF2-40B4-BE49-F238E27FC236}">
                <a16:creationId xmlns:a16="http://schemas.microsoft.com/office/drawing/2014/main" id="{CD0700C5-2450-401A-99FD-FA28BA02B969}"/>
              </a:ext>
            </a:extLst>
          </p:cNvPr>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626262"/>
                </a:solidFill>
              </a:rPr>
              <a:t>Open, </a:t>
            </a:r>
            <a:r>
              <a:rPr lang="en" sz="3200" b="1" dirty="0">
                <a:solidFill>
                  <a:srgbClr val="C00000"/>
                </a:solidFill>
              </a:rPr>
              <a:t>Collaborative</a:t>
            </a:r>
            <a:r>
              <a:rPr lang="en" sz="3200" b="1" dirty="0">
                <a:solidFill>
                  <a:srgbClr val="626262"/>
                </a:solidFill>
              </a:rPr>
              <a:t>, Community </a:t>
            </a:r>
            <a:r>
              <a:rPr lang="en" sz="3200" b="1" dirty="0">
                <a:solidFill>
                  <a:srgbClr val="C00000"/>
                </a:solidFill>
              </a:rPr>
              <a:t>Development</a:t>
            </a:r>
            <a:endParaRPr sz="3200" dirty="0">
              <a:solidFill>
                <a:srgbClr val="C00000"/>
              </a:solidFill>
            </a:endParaRPr>
          </a:p>
        </p:txBody>
      </p:sp>
      <p:sp>
        <p:nvSpPr>
          <p:cNvPr id="15" name="TextBox 14">
            <a:extLst>
              <a:ext uri="{FF2B5EF4-FFF2-40B4-BE49-F238E27FC236}">
                <a16:creationId xmlns:a16="http://schemas.microsoft.com/office/drawing/2014/main" id="{E6CB28E2-1A5C-418D-A023-3262D188E4CE}"/>
              </a:ext>
            </a:extLst>
          </p:cNvPr>
          <p:cNvSpPr txBox="1"/>
          <p:nvPr/>
        </p:nvSpPr>
        <p:spPr>
          <a:xfrm>
            <a:off x="7511348" y="2261110"/>
            <a:ext cx="4594167" cy="461665"/>
          </a:xfrm>
          <a:prstGeom prst="rect">
            <a:avLst/>
          </a:prstGeom>
          <a:noFill/>
        </p:spPr>
        <p:txBody>
          <a:bodyPr wrap="square" lIns="91440" tIns="45720" rIns="91440" bIns="45720" anchor="t">
            <a:spAutoFit/>
          </a:bodyPr>
          <a:lstStyle/>
          <a:p>
            <a:pPr marL="342900" indent="-342900">
              <a:buFont typeface="Arial"/>
              <a:buChar char="•"/>
            </a:pPr>
            <a:endParaRPr lang="en-US" sz="2400" b="1" dirty="0">
              <a:cs typeface="Calibri"/>
            </a:endParaRPr>
          </a:p>
        </p:txBody>
      </p:sp>
      <p:pic>
        <p:nvPicPr>
          <p:cNvPr id="16" name="Google Shape;466;p58">
            <a:extLst>
              <a:ext uri="{FF2B5EF4-FFF2-40B4-BE49-F238E27FC236}">
                <a16:creationId xmlns:a16="http://schemas.microsoft.com/office/drawing/2014/main" id="{BD30BE59-31F0-4955-A405-45758342C11B}"/>
              </a:ext>
            </a:extLst>
          </p:cNvPr>
          <p:cNvPicPr preferRelativeResize="0"/>
          <p:nvPr/>
        </p:nvPicPr>
        <p:blipFill>
          <a:blip r:embed="rId7">
            <a:alphaModFix/>
          </a:blip>
          <a:stretch>
            <a:fillRect/>
          </a:stretch>
        </p:blipFill>
        <p:spPr>
          <a:xfrm>
            <a:off x="3753569" y="2763205"/>
            <a:ext cx="2422123" cy="1816592"/>
          </a:xfrm>
          <a:prstGeom prst="rect">
            <a:avLst/>
          </a:prstGeom>
          <a:noFill/>
          <a:ln>
            <a:noFill/>
          </a:ln>
        </p:spPr>
      </p:pic>
      <p:pic>
        <p:nvPicPr>
          <p:cNvPr id="18" name="Google Shape;469;p58">
            <a:extLst>
              <a:ext uri="{FF2B5EF4-FFF2-40B4-BE49-F238E27FC236}">
                <a16:creationId xmlns:a16="http://schemas.microsoft.com/office/drawing/2014/main" id="{AAD6107C-57F5-4F9B-BBE2-427F604FC5FE}"/>
              </a:ext>
            </a:extLst>
          </p:cNvPr>
          <p:cNvPicPr preferRelativeResize="0"/>
          <p:nvPr/>
        </p:nvPicPr>
        <p:blipFill>
          <a:blip r:embed="rId8">
            <a:alphaModFix/>
          </a:blip>
          <a:stretch>
            <a:fillRect/>
          </a:stretch>
        </p:blipFill>
        <p:spPr>
          <a:xfrm>
            <a:off x="9762630" y="4563233"/>
            <a:ext cx="2075855" cy="1556899"/>
          </a:xfrm>
          <a:prstGeom prst="rect">
            <a:avLst/>
          </a:prstGeom>
          <a:noFill/>
          <a:ln>
            <a:noFill/>
          </a:ln>
        </p:spPr>
      </p:pic>
      <p:sp>
        <p:nvSpPr>
          <p:cNvPr id="5" name="TextBox 4">
            <a:extLst>
              <a:ext uri="{FF2B5EF4-FFF2-40B4-BE49-F238E27FC236}">
                <a16:creationId xmlns:a16="http://schemas.microsoft.com/office/drawing/2014/main" id="{9CFD71DF-13A2-F0C4-4D9E-28B09BE347CF}"/>
              </a:ext>
            </a:extLst>
          </p:cNvPr>
          <p:cNvSpPr txBox="1"/>
          <p:nvPr/>
        </p:nvSpPr>
        <p:spPr>
          <a:xfrm>
            <a:off x="4892180" y="2221684"/>
            <a:ext cx="3973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grpSp>
        <p:nvGrpSpPr>
          <p:cNvPr id="10" name="Group 9">
            <a:extLst>
              <a:ext uri="{FF2B5EF4-FFF2-40B4-BE49-F238E27FC236}">
                <a16:creationId xmlns:a16="http://schemas.microsoft.com/office/drawing/2014/main" id="{ECA894B8-9CB7-B56E-21E3-2F1FABFADEA4}"/>
              </a:ext>
            </a:extLst>
          </p:cNvPr>
          <p:cNvGrpSpPr/>
          <p:nvPr/>
        </p:nvGrpSpPr>
        <p:grpSpPr>
          <a:xfrm>
            <a:off x="816528" y="5197210"/>
            <a:ext cx="4001549" cy="1084722"/>
            <a:chOff x="816528" y="5197210"/>
            <a:chExt cx="4001549" cy="1084722"/>
          </a:xfrm>
        </p:grpSpPr>
        <p:sp>
          <p:nvSpPr>
            <p:cNvPr id="3" name="Rectangle: Rounded Corners 2">
              <a:extLst>
                <a:ext uri="{FF2B5EF4-FFF2-40B4-BE49-F238E27FC236}">
                  <a16:creationId xmlns:a16="http://schemas.microsoft.com/office/drawing/2014/main" id="{2AABE5F2-79E0-4119-9682-AC0C1A5F1D8F}"/>
                </a:ext>
              </a:extLst>
            </p:cNvPr>
            <p:cNvSpPr/>
            <p:nvPr/>
          </p:nvSpPr>
          <p:spPr>
            <a:xfrm>
              <a:off x="863072" y="5197210"/>
              <a:ext cx="3895085" cy="108472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ea typeface="Calibri"/>
                <a:cs typeface="Calibri"/>
              </a:endParaRPr>
            </a:p>
          </p:txBody>
        </p:sp>
        <p:sp>
          <p:nvSpPr>
            <p:cNvPr id="6" name="TextBox 5">
              <a:extLst>
                <a:ext uri="{FF2B5EF4-FFF2-40B4-BE49-F238E27FC236}">
                  <a16:creationId xmlns:a16="http://schemas.microsoft.com/office/drawing/2014/main" id="{0DC42E90-B1A1-6FEE-5A6F-42C20B30B57D}"/>
                </a:ext>
              </a:extLst>
            </p:cNvPr>
            <p:cNvSpPr txBox="1"/>
            <p:nvPr/>
          </p:nvSpPr>
          <p:spPr>
            <a:xfrm>
              <a:off x="816528" y="5297648"/>
              <a:ext cx="400154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Calibri"/>
                  <a:cs typeface="Arial"/>
                </a:rPr>
                <a:t>Collaboration also builds</a:t>
              </a:r>
              <a:endParaRPr lang="en-US" b="1">
                <a:latin typeface="Calibri"/>
                <a:cs typeface="Arial"/>
              </a:endParaRPr>
            </a:p>
            <a:p>
              <a:pPr algn="ctr"/>
              <a:r>
                <a:rPr lang="en-US" sz="2800" b="1" dirty="0">
                  <a:latin typeface="Calibri"/>
                  <a:cs typeface="Arial"/>
                </a:rPr>
                <a:t>Community</a:t>
              </a:r>
            </a:p>
          </p:txBody>
        </p:sp>
      </p:grpSp>
      <p:sp>
        <p:nvSpPr>
          <p:cNvPr id="8" name="TextBox 7">
            <a:extLst>
              <a:ext uri="{FF2B5EF4-FFF2-40B4-BE49-F238E27FC236}">
                <a16:creationId xmlns:a16="http://schemas.microsoft.com/office/drawing/2014/main" id="{64F6A9DC-BCA2-E97D-E169-9AD061ED4DCD}"/>
              </a:ext>
            </a:extLst>
          </p:cNvPr>
          <p:cNvSpPr txBox="1"/>
          <p:nvPr/>
        </p:nvSpPr>
        <p:spPr>
          <a:xfrm>
            <a:off x="6671050" y="1329932"/>
            <a:ext cx="4908754" cy="2308324"/>
          </a:xfrm>
          <a:prstGeom prst="rect">
            <a:avLst/>
          </a:prstGeom>
          <a:noFill/>
        </p:spPr>
        <p:txBody>
          <a:bodyPr wrap="square" lIns="91440" tIns="45720" rIns="91440" bIns="45720" anchor="t">
            <a:spAutoFit/>
          </a:bodyPr>
          <a:lstStyle/>
          <a:p>
            <a:pPr marL="342900" indent="-342900">
              <a:buFont typeface="Arial,Sans-Serif"/>
              <a:buChar char="•"/>
            </a:pPr>
            <a:r>
              <a:rPr lang="en-US" sz="2400" b="1" dirty="0">
                <a:latin typeface="Calibri"/>
                <a:ea typeface="+mn-lt"/>
                <a:cs typeface="+mn-lt"/>
              </a:rPr>
              <a:t>Twice monthly zoom calls</a:t>
            </a:r>
            <a:endParaRPr lang="en-US" sz="2400">
              <a:latin typeface="Calibri"/>
              <a:ea typeface="+mn-lt"/>
              <a:cs typeface="+mn-lt"/>
            </a:endParaRPr>
          </a:p>
          <a:p>
            <a:pPr marL="342900" indent="-342900">
              <a:buFont typeface="Arial,Sans-Serif"/>
              <a:buChar char="•"/>
            </a:pPr>
            <a:r>
              <a:rPr lang="en-US" sz="2400" b="1" dirty="0">
                <a:latin typeface="Calibri"/>
                <a:ea typeface="+mn-lt"/>
                <a:cs typeface="+mn-lt"/>
              </a:rPr>
              <a:t>Regular ‘camps’ &amp; ‘hackathons’</a:t>
            </a:r>
            <a:endParaRPr lang="en-US">
              <a:latin typeface="Calibri"/>
              <a:ea typeface="+mn-lt"/>
              <a:cs typeface="+mn-lt"/>
            </a:endParaRPr>
          </a:p>
          <a:p>
            <a:pPr marL="342900" indent="-342900">
              <a:buFont typeface="Arial,Sans-Serif"/>
              <a:buChar char="•"/>
            </a:pPr>
            <a:r>
              <a:rPr lang="en-US" sz="2400" b="1" dirty="0">
                <a:latin typeface="Calibri"/>
                <a:ea typeface="+mn-lt"/>
                <a:cs typeface="+mn-lt"/>
              </a:rPr>
              <a:t>Developer's mailing list</a:t>
            </a:r>
            <a:r>
              <a:rPr lang="en-US" sz="2400" dirty="0">
                <a:latin typeface="Calibri"/>
                <a:ea typeface="+mn-lt"/>
                <a:cs typeface="+mn-lt"/>
              </a:rPr>
              <a:t> </a:t>
            </a:r>
            <a:endParaRPr lang="en-US">
              <a:latin typeface="Calibri"/>
              <a:cs typeface="Calibri"/>
            </a:endParaRPr>
          </a:p>
          <a:p>
            <a:pPr marL="285750" indent="-285750">
              <a:buFont typeface="Arial"/>
              <a:buChar char="•"/>
            </a:pPr>
            <a:r>
              <a:rPr lang="en-US" sz="2400" b="1" dirty="0" err="1">
                <a:latin typeface="Calibri"/>
                <a:ea typeface="+mn-lt"/>
                <a:cs typeface="+mn-lt"/>
              </a:rPr>
              <a:t>SasView</a:t>
            </a:r>
            <a:r>
              <a:rPr lang="en-US" sz="2400" b="1" dirty="0">
                <a:latin typeface="Calibri"/>
                <a:ea typeface="+mn-lt"/>
                <a:cs typeface="+mn-lt"/>
              </a:rPr>
              <a:t> slack</a:t>
            </a:r>
          </a:p>
          <a:p>
            <a:pPr marL="285750" indent="-285750">
              <a:buFont typeface="Arial"/>
              <a:buChar char="•"/>
            </a:pPr>
            <a:r>
              <a:rPr lang="en-US" sz="2400" b="1" dirty="0">
                <a:latin typeface="Calibri"/>
                <a:ea typeface="+mn-lt"/>
                <a:cs typeface="+mn-lt"/>
              </a:rPr>
              <a:t>Expertise sharing and helping</a:t>
            </a:r>
          </a:p>
          <a:p>
            <a:pPr marL="285750" indent="-285750">
              <a:buFont typeface="Arial"/>
              <a:buChar char="•"/>
            </a:pPr>
            <a:r>
              <a:rPr lang="en-US" sz="2400" b="1" dirty="0">
                <a:latin typeface="Calibri"/>
                <a:cs typeface="Calibri"/>
              </a:rPr>
              <a:t>Small leadership team to facilitate</a:t>
            </a:r>
          </a:p>
        </p:txBody>
      </p:sp>
    </p:spTree>
    <p:extLst>
      <p:ext uri="{BB962C8B-B14F-4D97-AF65-F5344CB8AC3E}">
        <p14:creationId xmlns:p14="http://schemas.microsoft.com/office/powerpoint/2010/main" val="185613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43"/>
          <p:cNvSpPr txBox="1">
            <a:spLocks noGrp="1"/>
          </p:cNvSpPr>
          <p:nvPr>
            <p:ph type="sldNum" idx="12"/>
          </p:nvPr>
        </p:nvSpPr>
        <p:spPr>
          <a:xfrm>
            <a:off x="9812215" y="7018735"/>
            <a:ext cx="285000" cy="341700"/>
          </a:xfrm>
          <a:prstGeom prst="rect">
            <a:avLst/>
          </a:prstGeom>
          <a:noFill/>
          <a:ln>
            <a:noFill/>
          </a:ln>
        </p:spPr>
        <p:txBody>
          <a:bodyPr spcFirstLastPara="1" vert="horz" wrap="square" lIns="32751" tIns="32751" rIns="32751" bIns="32751" rtlCol="0" anchor="t" anchorCtr="0">
            <a:noAutofit/>
          </a:bodyPr>
          <a:lstStyle/>
          <a:p>
            <a:fld id="{00000000-1234-1234-1234-123412341234}" type="slidenum">
              <a:rPr lang="en"/>
              <a:pPr/>
              <a:t>15</a:t>
            </a:fld>
            <a:endParaRPr/>
          </a:p>
        </p:txBody>
      </p:sp>
      <p:sp>
        <p:nvSpPr>
          <p:cNvPr id="315" name="Google Shape;315;p43"/>
          <p:cNvSpPr/>
          <p:nvPr/>
        </p:nvSpPr>
        <p:spPr>
          <a:xfrm>
            <a:off x="75909" y="2053558"/>
            <a:ext cx="6938130" cy="4411123"/>
          </a:xfrm>
          <a:prstGeom prst="rect">
            <a:avLst/>
          </a:prstGeom>
          <a:noFill/>
          <a:ln>
            <a:noFill/>
          </a:ln>
        </p:spPr>
        <p:txBody>
          <a:bodyPr spcFirstLastPara="1" wrap="square" lIns="32751" tIns="32751" rIns="32751" bIns="32751" anchor="ctr" anchorCtr="0">
            <a:noAutofit/>
          </a:bodyPr>
          <a:lstStyle/>
          <a:p>
            <a:pPr algn="ctr"/>
            <a:r>
              <a:rPr lang="en" sz="2400" i="1" dirty="0">
                <a:solidFill>
                  <a:srgbClr val="0070C0"/>
                </a:solidFill>
                <a:latin typeface="Calibri"/>
                <a:cs typeface="Calibri"/>
              </a:rPr>
              <a:t>No MOU ... all are invited and welcome</a:t>
            </a:r>
          </a:p>
          <a:p>
            <a:pPr algn="ctr"/>
            <a:endParaRPr lang="en" sz="2000" i="1" dirty="0">
              <a:latin typeface="Calibri"/>
            </a:endParaRPr>
          </a:p>
          <a:p>
            <a:pPr algn="ctr"/>
            <a:r>
              <a:rPr lang="en" sz="2400" i="1" dirty="0">
                <a:solidFill>
                  <a:srgbClr val="C00000"/>
                </a:solidFill>
                <a:latin typeface="Calibri"/>
                <a:cs typeface="Calibri"/>
              </a:rPr>
              <a:t>Two Basic "Rules"</a:t>
            </a:r>
          </a:p>
          <a:p>
            <a:pPr algn="ctr"/>
            <a:r>
              <a:rPr lang="en" sz="2000" i="1" dirty="0">
                <a:solidFill>
                  <a:srgbClr val="0070C0"/>
                </a:solidFill>
                <a:latin typeface="Calibri"/>
              </a:rPr>
              <a:t>He who pays the piper …</a:t>
            </a:r>
            <a:endParaRPr sz="2000" i="1">
              <a:solidFill>
                <a:srgbClr val="0070C0"/>
              </a:solidFill>
              <a:latin typeface="Calibri"/>
              <a:cs typeface="Calibri"/>
            </a:endParaRPr>
          </a:p>
          <a:p>
            <a:pPr algn="ctr"/>
            <a:r>
              <a:rPr lang="en" sz="2000" dirty="0">
                <a:latin typeface="Calibri"/>
              </a:rPr>
              <a:t>Those who bring the resources (time and effort, or funds to buy time and effort) choose what to work on.</a:t>
            </a:r>
            <a:endParaRPr sz="2000">
              <a:latin typeface="Calibri"/>
              <a:cs typeface="Calibri"/>
            </a:endParaRPr>
          </a:p>
          <a:p>
            <a:pPr marL="456565" algn="ctr"/>
            <a:r>
              <a:rPr lang="en-US" sz="2000" i="1" dirty="0">
                <a:solidFill>
                  <a:srgbClr val="C00000"/>
                </a:solidFill>
                <a:latin typeface="Calibri"/>
                <a:cs typeface="Calibri" panose="020F0502020204030204"/>
              </a:rPr>
              <a:t>And ...</a:t>
            </a:r>
            <a:endParaRPr sz="2000" i="1">
              <a:solidFill>
                <a:srgbClr val="C00000"/>
              </a:solidFill>
              <a:latin typeface="Calibri"/>
              <a:cs typeface="Calibri" panose="020F0502020204030204"/>
            </a:endParaRPr>
          </a:p>
          <a:p>
            <a:pPr algn="ctr"/>
            <a:r>
              <a:rPr lang="en" sz="2000" i="1" dirty="0">
                <a:solidFill>
                  <a:srgbClr val="0070C0"/>
                </a:solidFill>
                <a:latin typeface="Calibri"/>
              </a:rPr>
              <a:t>You cannot break existing experiences ...</a:t>
            </a:r>
            <a:endParaRPr sz="2000" i="1">
              <a:solidFill>
                <a:srgbClr val="0070C0"/>
              </a:solidFill>
              <a:latin typeface="Calibri"/>
              <a:cs typeface="Calibri"/>
            </a:endParaRPr>
          </a:p>
          <a:p>
            <a:pPr marL="285750" indent="-285750" algn="ctr">
              <a:buFont typeface="Arial" panose="020B0604020202020204" pitchFamily="34" charset="0"/>
              <a:buChar char="•"/>
            </a:pPr>
            <a:r>
              <a:rPr lang="en-US" sz="2000" dirty="0">
                <a:latin typeface="Calibri"/>
              </a:rPr>
              <a:t>N</a:t>
            </a:r>
            <a:r>
              <a:rPr lang="en" sz="2000" dirty="0">
                <a:latin typeface="Calibri"/>
              </a:rPr>
              <a:t>ew dependencies vs long term maintenance (sustainability)</a:t>
            </a:r>
          </a:p>
          <a:p>
            <a:pPr marL="285750" indent="-285750" algn="ctr">
              <a:buFont typeface="Arial" panose="020B0604020202020204" pitchFamily="34" charset="0"/>
              <a:buChar char="•"/>
            </a:pPr>
            <a:r>
              <a:rPr lang="en" sz="2000" dirty="0">
                <a:latin typeface="Calibri"/>
              </a:rPr>
              <a:t>Code quality vs long term sustainability</a:t>
            </a:r>
          </a:p>
          <a:p>
            <a:pPr marL="285750" indent="-285750" algn="ctr">
              <a:buFont typeface="Arial" panose="020B0604020202020204" pitchFamily="34" charset="0"/>
              <a:buChar char="•"/>
            </a:pPr>
            <a:r>
              <a:rPr lang="en" sz="2000" dirty="0">
                <a:latin typeface="Calibri"/>
              </a:rPr>
              <a:t>Changing/degrading the current user experience for the existing user base</a:t>
            </a:r>
            <a:endParaRPr lang="en" sz="2000">
              <a:latin typeface="Calibri"/>
              <a:cs typeface="Calibri"/>
            </a:endParaRPr>
          </a:p>
        </p:txBody>
      </p:sp>
      <p:sp>
        <p:nvSpPr>
          <p:cNvPr id="317" name="Google Shape;317;p43"/>
          <p:cNvSpPr/>
          <p:nvPr/>
        </p:nvSpPr>
        <p:spPr>
          <a:xfrm>
            <a:off x="8903123" y="6511259"/>
            <a:ext cx="2842033" cy="249000"/>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3"/>
              </a:rPr>
              <a:t>http://github.com/SasView</a:t>
            </a:r>
            <a:endParaRPr sz="900" dirty="0"/>
          </a:p>
        </p:txBody>
      </p:sp>
      <p:sp>
        <p:nvSpPr>
          <p:cNvPr id="318" name="Google Shape;318;p43"/>
          <p:cNvSpPr/>
          <p:nvPr/>
        </p:nvSpPr>
        <p:spPr>
          <a:xfrm>
            <a:off x="-384968" y="6509183"/>
            <a:ext cx="2639896" cy="249000"/>
          </a:xfrm>
          <a:prstGeom prst="rect">
            <a:avLst/>
          </a:prstGeom>
          <a:noFill/>
          <a:ln>
            <a:noFill/>
          </a:ln>
        </p:spPr>
        <p:txBody>
          <a:bodyPr spcFirstLastPara="1" wrap="square" lIns="32751" tIns="32751" rIns="32751" bIns="32751" anchor="ctr" anchorCtr="0">
            <a:noAutofit/>
          </a:bodyPr>
          <a:lstStyle/>
          <a:p>
            <a:pPr lvl="1" indent="152396" algn="ctr">
              <a:buSzPts val="1500"/>
            </a:pPr>
            <a:r>
              <a:rPr lang="en" sz="1500" u="sng" dirty="0">
                <a:solidFill>
                  <a:schemeClr val="hlink"/>
                </a:solidFill>
                <a:hlinkClick r:id="rId4"/>
              </a:rPr>
              <a:t>http://www.sasview.org</a:t>
            </a:r>
            <a:endParaRPr sz="900" dirty="0"/>
          </a:p>
        </p:txBody>
      </p:sp>
      <p:sp>
        <p:nvSpPr>
          <p:cNvPr id="9" name="Google Shape;266;p40">
            <a:extLst>
              <a:ext uri="{FF2B5EF4-FFF2-40B4-BE49-F238E27FC236}">
                <a16:creationId xmlns:a16="http://schemas.microsoft.com/office/drawing/2014/main" id="{D115DB01-3A42-4DF1-BB33-6B84C4571C85}"/>
              </a:ext>
            </a:extLst>
          </p:cNvPr>
          <p:cNvSpPr/>
          <p:nvPr/>
        </p:nvSpPr>
        <p:spPr>
          <a:xfrm>
            <a:off x="1314885" y="472879"/>
            <a:ext cx="9562400" cy="436000"/>
          </a:xfrm>
          <a:prstGeom prst="rect">
            <a:avLst/>
          </a:prstGeom>
          <a:noFill/>
          <a:ln>
            <a:noFill/>
          </a:ln>
        </p:spPr>
        <p:txBody>
          <a:bodyPr spcFirstLastPara="1" wrap="square" lIns="43667" tIns="43667" rIns="43667" bIns="43667" anchor="ctr" anchorCtr="0">
            <a:noAutofit/>
          </a:bodyPr>
          <a:lstStyle/>
          <a:p>
            <a:pPr algn="ctr">
              <a:buSzPts val="2300"/>
            </a:pPr>
            <a:r>
              <a:rPr lang="en" sz="3200" b="1" dirty="0">
                <a:solidFill>
                  <a:srgbClr val="626262"/>
                </a:solidFill>
                <a:latin typeface="Calibri"/>
              </a:rPr>
              <a:t>Open, Collaborative, </a:t>
            </a:r>
            <a:r>
              <a:rPr lang="en" sz="3200" b="1" dirty="0">
                <a:solidFill>
                  <a:srgbClr val="C00000"/>
                </a:solidFill>
                <a:latin typeface="Calibri"/>
              </a:rPr>
              <a:t>Community</a:t>
            </a:r>
            <a:r>
              <a:rPr lang="en" sz="3200" b="1" dirty="0">
                <a:solidFill>
                  <a:srgbClr val="626262"/>
                </a:solidFill>
                <a:latin typeface="Calibri"/>
              </a:rPr>
              <a:t> </a:t>
            </a:r>
            <a:r>
              <a:rPr lang="en" sz="3200" b="1" dirty="0">
                <a:solidFill>
                  <a:srgbClr val="C00000"/>
                </a:solidFill>
                <a:latin typeface="Calibri"/>
              </a:rPr>
              <a:t>Development</a:t>
            </a:r>
            <a:endParaRPr lang="en-US" sz="3200">
              <a:solidFill>
                <a:srgbClr val="C00000"/>
              </a:solidFill>
              <a:latin typeface="Calibri"/>
            </a:endParaRPr>
          </a:p>
        </p:txBody>
      </p:sp>
      <p:sp>
        <p:nvSpPr>
          <p:cNvPr id="7" name="Google Shape;328;p44">
            <a:extLst>
              <a:ext uri="{FF2B5EF4-FFF2-40B4-BE49-F238E27FC236}">
                <a16:creationId xmlns:a16="http://schemas.microsoft.com/office/drawing/2014/main" id="{F90F92E5-8DE8-6E8B-F331-75F4F4DA959F}"/>
              </a:ext>
            </a:extLst>
          </p:cNvPr>
          <p:cNvSpPr/>
          <p:nvPr/>
        </p:nvSpPr>
        <p:spPr>
          <a:xfrm>
            <a:off x="1185424" y="1175448"/>
            <a:ext cx="8912416" cy="938100"/>
          </a:xfrm>
          <a:prstGeom prst="rect">
            <a:avLst/>
          </a:prstGeom>
          <a:noFill/>
          <a:ln>
            <a:noFill/>
          </a:ln>
        </p:spPr>
        <p:txBody>
          <a:bodyPr spcFirstLastPara="1" wrap="square" lIns="32751" tIns="32751" rIns="32751" bIns="32751" anchor="ctr" anchorCtr="0">
            <a:noAutofit/>
          </a:bodyPr>
          <a:lstStyle/>
          <a:p>
            <a:pPr algn="ctr">
              <a:buSzPts val="1800"/>
            </a:pPr>
            <a:r>
              <a:rPr lang="en" sz="2400" i="1" dirty="0">
                <a:latin typeface="Calibri"/>
              </a:rPr>
              <a:t>Ask not what the community is going to do for you, </a:t>
            </a:r>
            <a:endParaRPr lang="en-US" sz="2400" i="1">
              <a:latin typeface="Calibri"/>
              <a:cs typeface="Calibri"/>
            </a:endParaRPr>
          </a:p>
          <a:p>
            <a:pPr algn="ctr">
              <a:buSzPts val="1800"/>
            </a:pPr>
            <a:r>
              <a:rPr lang="en" sz="2400" i="1" dirty="0">
                <a:latin typeface="Calibri"/>
              </a:rPr>
              <a:t>ask what you can do for the community</a:t>
            </a:r>
            <a:endParaRPr sz="1600" i="1">
              <a:latin typeface="Calibri"/>
              <a:cs typeface="Calibri"/>
            </a:endParaRPr>
          </a:p>
          <a:p>
            <a:pPr marL="456565" indent="-291465" algn="r">
              <a:buSzPts val="1000"/>
              <a:buChar char="-"/>
            </a:pPr>
            <a:r>
              <a:rPr lang="en" sz="1600" dirty="0">
                <a:latin typeface="Calibri"/>
              </a:rPr>
              <a:t>P. Butler, March 2019</a:t>
            </a:r>
            <a:endParaRPr sz="1600">
              <a:latin typeface="Calibri"/>
              <a:cs typeface="Calibri" panose="020F0502020204030204"/>
            </a:endParaRPr>
          </a:p>
        </p:txBody>
      </p:sp>
      <p:grpSp>
        <p:nvGrpSpPr>
          <p:cNvPr id="12" name="Google Shape;323;p44">
            <a:extLst>
              <a:ext uri="{FF2B5EF4-FFF2-40B4-BE49-F238E27FC236}">
                <a16:creationId xmlns:a16="http://schemas.microsoft.com/office/drawing/2014/main" id="{D286B796-7FE0-5BAD-E96F-B75ACA6DB883}"/>
              </a:ext>
            </a:extLst>
          </p:cNvPr>
          <p:cNvGrpSpPr/>
          <p:nvPr/>
        </p:nvGrpSpPr>
        <p:grpSpPr>
          <a:xfrm>
            <a:off x="7548056" y="2502500"/>
            <a:ext cx="4524299" cy="3221739"/>
            <a:chOff x="4527675" y="849375"/>
            <a:chExt cx="4524299" cy="3221739"/>
          </a:xfrm>
        </p:grpSpPr>
        <p:pic>
          <p:nvPicPr>
            <p:cNvPr id="10" name="Google Shape;324;p44">
              <a:extLst>
                <a:ext uri="{FF2B5EF4-FFF2-40B4-BE49-F238E27FC236}">
                  <a16:creationId xmlns:a16="http://schemas.microsoft.com/office/drawing/2014/main" id="{F904F8A7-C0C9-FDCE-5C17-0227C1C733E5}"/>
                </a:ext>
              </a:extLst>
            </p:cNvPr>
            <p:cNvPicPr preferRelativeResize="0"/>
            <p:nvPr/>
          </p:nvPicPr>
          <p:blipFill>
            <a:blip r:embed="rId5">
              <a:alphaModFix/>
            </a:blip>
            <a:stretch>
              <a:fillRect/>
            </a:stretch>
          </p:blipFill>
          <p:spPr>
            <a:xfrm>
              <a:off x="4527675" y="849375"/>
              <a:ext cx="2906626" cy="2516828"/>
            </a:xfrm>
            <a:prstGeom prst="rect">
              <a:avLst/>
            </a:prstGeom>
            <a:noFill/>
            <a:ln>
              <a:noFill/>
            </a:ln>
          </p:spPr>
        </p:pic>
        <p:pic>
          <p:nvPicPr>
            <p:cNvPr id="11" name="Google Shape;325;p44">
              <a:extLst>
                <a:ext uri="{FF2B5EF4-FFF2-40B4-BE49-F238E27FC236}">
                  <a16:creationId xmlns:a16="http://schemas.microsoft.com/office/drawing/2014/main" id="{7EEE03AA-A06C-2749-EB1E-7003E73E48E0}"/>
                </a:ext>
              </a:extLst>
            </p:cNvPr>
            <p:cNvPicPr preferRelativeResize="0"/>
            <p:nvPr/>
          </p:nvPicPr>
          <p:blipFill>
            <a:blip r:embed="rId6">
              <a:alphaModFix/>
            </a:blip>
            <a:stretch>
              <a:fillRect/>
            </a:stretch>
          </p:blipFill>
          <p:spPr>
            <a:xfrm>
              <a:off x="6020125" y="1990713"/>
              <a:ext cx="3031849" cy="2080401"/>
            </a:xfrm>
            <a:prstGeom prst="rect">
              <a:avLst/>
            </a:prstGeom>
            <a:noFill/>
            <a:ln>
              <a:noFill/>
            </a:ln>
          </p:spPr>
        </p:pic>
      </p:grpSp>
    </p:spTree>
    <p:extLst>
      <p:ext uri="{BB962C8B-B14F-4D97-AF65-F5344CB8AC3E}">
        <p14:creationId xmlns:p14="http://schemas.microsoft.com/office/powerpoint/2010/main" val="33346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A4AC98-F1F0-824A-824B-91B65BAD7AB3}"/>
              </a:ext>
            </a:extLst>
          </p:cNvPr>
          <p:cNvPicPr>
            <a:picLocks noChangeAspect="1"/>
          </p:cNvPicPr>
          <p:nvPr/>
        </p:nvPicPr>
        <p:blipFill rotWithShape="1">
          <a:blip r:embed="rId2"/>
          <a:srcRect l="1462" t="18567" b="8706"/>
          <a:stretch/>
        </p:blipFill>
        <p:spPr>
          <a:xfrm>
            <a:off x="9590911" y="2572017"/>
            <a:ext cx="2272228" cy="1713999"/>
          </a:xfrm>
          <a:prstGeom prst="rect">
            <a:avLst/>
          </a:prstGeom>
        </p:spPr>
      </p:pic>
      <p:pic>
        <p:nvPicPr>
          <p:cNvPr id="6" name="Picture 5">
            <a:extLst>
              <a:ext uri="{FF2B5EF4-FFF2-40B4-BE49-F238E27FC236}">
                <a16:creationId xmlns:a16="http://schemas.microsoft.com/office/drawing/2014/main" id="{A8EA67BD-F45B-1040-A347-A51EC74317F6}"/>
              </a:ext>
            </a:extLst>
          </p:cNvPr>
          <p:cNvPicPr>
            <a:picLocks/>
          </p:cNvPicPr>
          <p:nvPr/>
        </p:nvPicPr>
        <p:blipFill rotWithShape="1">
          <a:blip r:embed="rId3"/>
          <a:srcRect l="5890" r="5539" b="25236"/>
          <a:stretch/>
        </p:blipFill>
        <p:spPr>
          <a:xfrm>
            <a:off x="9590507" y="544395"/>
            <a:ext cx="2272227" cy="1713600"/>
          </a:xfrm>
          <a:prstGeom prst="rect">
            <a:avLst/>
          </a:prstGeom>
        </p:spPr>
      </p:pic>
      <p:grpSp>
        <p:nvGrpSpPr>
          <p:cNvPr id="13" name="Group 12"/>
          <p:cNvGrpSpPr/>
          <p:nvPr/>
        </p:nvGrpSpPr>
        <p:grpSpPr>
          <a:xfrm>
            <a:off x="6968515" y="1655688"/>
            <a:ext cx="2271600" cy="3682081"/>
            <a:chOff x="6968515" y="1655686"/>
            <a:chExt cx="2271600" cy="3682081"/>
          </a:xfrm>
        </p:grpSpPr>
        <p:pic>
          <p:nvPicPr>
            <p:cNvPr id="4" name="Picture 3" descr="http://www.sasview.org/media/photos/code-camp-6a-reduced.png">
              <a:extLst>
                <a:ext uri="{FF2B5EF4-FFF2-40B4-BE49-F238E27FC236}">
                  <a16:creationId xmlns:a16="http://schemas.microsoft.com/office/drawing/2014/main" id="{22B4DCCA-834C-9E42-BBF5-D48921A6DB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311"/>
            <a:stretch/>
          </p:blipFill>
          <p:spPr bwMode="auto">
            <a:xfrm>
              <a:off x="6968515" y="1655686"/>
              <a:ext cx="2271600" cy="1546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0D864C2-6915-D74A-9292-D99B56665C07}"/>
                </a:ext>
              </a:extLst>
            </p:cNvPr>
            <p:cNvPicPr>
              <a:picLocks/>
            </p:cNvPicPr>
            <p:nvPr/>
          </p:nvPicPr>
          <p:blipFill>
            <a:blip r:embed="rId5"/>
            <a:stretch>
              <a:fillRect/>
            </a:stretch>
          </p:blipFill>
          <p:spPr>
            <a:xfrm>
              <a:off x="6968515" y="3623769"/>
              <a:ext cx="2271600" cy="1713998"/>
            </a:xfrm>
            <a:prstGeom prst="rect">
              <a:avLst/>
            </a:prstGeom>
          </p:spPr>
        </p:pic>
      </p:grpSp>
      <p:pic>
        <p:nvPicPr>
          <p:cNvPr id="10" name="Picture 9">
            <a:extLst>
              <a:ext uri="{FF2B5EF4-FFF2-40B4-BE49-F238E27FC236}">
                <a16:creationId xmlns:a16="http://schemas.microsoft.com/office/drawing/2014/main" id="{04B57877-CBDD-7E48-B6BE-118DD769E36D}"/>
              </a:ext>
            </a:extLst>
          </p:cNvPr>
          <p:cNvPicPr>
            <a:picLocks/>
          </p:cNvPicPr>
          <p:nvPr/>
        </p:nvPicPr>
        <p:blipFill>
          <a:blip r:embed="rId6"/>
          <a:stretch>
            <a:fillRect/>
          </a:stretch>
        </p:blipFill>
        <p:spPr>
          <a:xfrm>
            <a:off x="9591133" y="4600036"/>
            <a:ext cx="2271600" cy="1713600"/>
          </a:xfrm>
          <a:prstGeom prst="rect">
            <a:avLst/>
          </a:prstGeom>
        </p:spPr>
      </p:pic>
      <p:sp>
        <p:nvSpPr>
          <p:cNvPr id="11" name="Google Shape;340;p12"/>
          <p:cNvSpPr txBox="1"/>
          <p:nvPr/>
        </p:nvSpPr>
        <p:spPr>
          <a:xfrm>
            <a:off x="264822" y="148502"/>
            <a:ext cx="7837145" cy="707846"/>
          </a:xfrm>
          <a:prstGeom prst="rect">
            <a:avLst/>
          </a:prstGeom>
          <a:noFill/>
          <a:ln>
            <a:noFill/>
          </a:ln>
        </p:spPr>
        <p:txBody>
          <a:bodyPr spcFirstLastPara="1" wrap="square" lIns="91425" tIns="45700" rIns="91425" bIns="45700" anchor="t" anchorCtr="0">
            <a:spAutoFit/>
          </a:bodyPr>
          <a:lstStyle/>
          <a:p>
            <a:pPr>
              <a:buSzPts val="4400"/>
            </a:pPr>
            <a:r>
              <a:rPr lang="en-US" sz="4000" b="1" dirty="0">
                <a:solidFill>
                  <a:srgbClr val="2E2D62"/>
                </a:solidFill>
                <a:latin typeface="Raleway" pitchFamily="2" charset="0"/>
              </a:rPr>
              <a:t>History and Status of SasView</a:t>
            </a:r>
            <a:endParaRPr sz="4000" dirty="0">
              <a:latin typeface="Raleway" pitchFamily="2" charset="0"/>
            </a:endParaRPr>
          </a:p>
        </p:txBody>
      </p:sp>
      <p:sp>
        <p:nvSpPr>
          <p:cNvPr id="12" name="Google Shape;361;p15"/>
          <p:cNvSpPr/>
          <p:nvPr/>
        </p:nvSpPr>
        <p:spPr>
          <a:xfrm>
            <a:off x="232980" y="1171058"/>
            <a:ext cx="6332331" cy="4431942"/>
          </a:xfrm>
          <a:prstGeom prst="rect">
            <a:avLst/>
          </a:prstGeom>
          <a:noFill/>
          <a:ln>
            <a:noFill/>
          </a:ln>
        </p:spPr>
        <p:txBody>
          <a:bodyPr spcFirstLastPara="1" wrap="square" lIns="91425" tIns="45700" rIns="91425" bIns="45700" anchor="t" anchorCtr="0">
            <a:spAutoFit/>
          </a:bodyPr>
          <a:lstStyle/>
          <a:p>
            <a:pPr marL="342265" indent="-342265">
              <a:buFont typeface="Arial" panose="020B0604020202020204" pitchFamily="34" charset="0"/>
              <a:buChar char="•"/>
            </a:pPr>
            <a:r>
              <a:rPr lang="en-US" sz="2400" dirty="0">
                <a:solidFill>
                  <a:srgbClr val="666666"/>
                </a:solidFill>
                <a:latin typeface="Calibri"/>
              </a:rPr>
              <a:t>2006; originates in NSF </a:t>
            </a:r>
            <a:r>
              <a:rPr lang="en-US" sz="2400" i="1" dirty="0">
                <a:solidFill>
                  <a:srgbClr val="666666"/>
                </a:solidFill>
                <a:latin typeface="Calibri"/>
              </a:rPr>
              <a:t>DANSE</a:t>
            </a:r>
            <a:r>
              <a:rPr lang="en-US" sz="2400" dirty="0">
                <a:solidFill>
                  <a:srgbClr val="666666"/>
                </a:solidFill>
                <a:latin typeface="Calibri"/>
              </a:rPr>
              <a:t> project</a:t>
            </a:r>
            <a:endParaRPr lang="en-US">
              <a:latin typeface="Calibri"/>
            </a:endParaRPr>
          </a:p>
          <a:p>
            <a:pPr marL="342265" indent="-342265">
              <a:buFont typeface="Arial" panose="020B0604020202020204" pitchFamily="34" charset="0"/>
              <a:buChar char="•"/>
            </a:pPr>
            <a:r>
              <a:rPr lang="en-US" sz="2400" dirty="0">
                <a:solidFill>
                  <a:srgbClr val="666666"/>
                </a:solidFill>
                <a:latin typeface="Calibri"/>
              </a:rPr>
              <a:t>2013; transitions into a community project</a:t>
            </a:r>
            <a:endParaRPr lang="en-US" sz="2400">
              <a:solidFill>
                <a:srgbClr val="666666"/>
              </a:solidFill>
              <a:latin typeface="Calibri"/>
              <a:cs typeface="Calibri" panose="020F0502020204030204"/>
            </a:endParaRPr>
          </a:p>
          <a:p>
            <a:pPr marL="342265" indent="-342265">
              <a:buFont typeface="Arial" panose="020B0604020202020204" pitchFamily="34" charset="0"/>
              <a:buChar char="•"/>
            </a:pPr>
            <a:r>
              <a:rPr lang="en-US" sz="2400" dirty="0">
                <a:solidFill>
                  <a:srgbClr val="666666"/>
                </a:solidFill>
                <a:latin typeface="Calibri"/>
              </a:rPr>
              <a:t>2016; Sine2020 project funded</a:t>
            </a:r>
            <a:endParaRPr lang="en-US" sz="2400">
              <a:solidFill>
                <a:srgbClr val="666666"/>
              </a:solidFill>
              <a:latin typeface="Calibri"/>
              <a:cs typeface="Calibri" panose="020F0502020204030204"/>
            </a:endParaRPr>
          </a:p>
          <a:p>
            <a:pPr marL="342265" indent="-342265">
              <a:buFont typeface="Arial" panose="020B0604020202020204" pitchFamily="34" charset="0"/>
              <a:buChar char="•"/>
            </a:pPr>
            <a:r>
              <a:rPr lang="en-US" sz="2400" dirty="0">
                <a:solidFill>
                  <a:srgbClr val="666666"/>
                </a:solidFill>
                <a:latin typeface="Calibri"/>
              </a:rPr>
              <a:t>2022; Essentially a “volunteer army”</a:t>
            </a:r>
            <a:endParaRPr lang="en-US">
              <a:solidFill>
                <a:srgbClr val="666666"/>
              </a:solidFill>
              <a:latin typeface="Calibri"/>
              <a:cs typeface="Calibri" panose="020F0502020204030204"/>
            </a:endParaRPr>
          </a:p>
          <a:p>
            <a:pPr algn="ctr"/>
            <a:r>
              <a:rPr lang="en-US" sz="2400" dirty="0">
                <a:solidFill>
                  <a:srgbClr val="666666"/>
                </a:solidFill>
                <a:latin typeface="Calibri"/>
                <a:cs typeface="Calibri" panose="020F0502020204030204"/>
              </a:rPr>
              <a:t>--------------------</a:t>
            </a:r>
          </a:p>
          <a:p>
            <a:pPr marL="342265" indent="-342265">
              <a:buFont typeface="Arial" panose="020B0604020202020204" pitchFamily="34" charset="0"/>
              <a:buChar char="•"/>
            </a:pPr>
            <a:r>
              <a:rPr lang="en-US" sz="2400" dirty="0">
                <a:solidFill>
                  <a:srgbClr val="666666"/>
                </a:solidFill>
                <a:latin typeface="Calibri"/>
              </a:rPr>
              <a:t>~40 contributors from 9 organizations so far </a:t>
            </a:r>
            <a:br>
              <a:rPr lang="en-US" sz="2400" dirty="0">
                <a:latin typeface="Calibri"/>
              </a:rPr>
            </a:br>
            <a:r>
              <a:rPr lang="en-US" sz="2400" dirty="0">
                <a:solidFill>
                  <a:srgbClr val="666666"/>
                </a:solidFill>
                <a:latin typeface="Calibri"/>
              </a:rPr>
              <a:t>(~10-15 active at any one time)</a:t>
            </a:r>
            <a:endParaRPr lang="en-US" sz="2400">
              <a:solidFill>
                <a:srgbClr val="666666"/>
              </a:solidFill>
              <a:latin typeface="Calibri"/>
              <a:cs typeface="Calibri"/>
            </a:endParaRPr>
          </a:p>
          <a:p>
            <a:pPr marL="342265" indent="-342265">
              <a:buFont typeface="Arial" panose="020B0604020202020204" pitchFamily="34" charset="0"/>
              <a:buChar char="•"/>
            </a:pPr>
            <a:r>
              <a:rPr lang="en-US" sz="2400" dirty="0">
                <a:solidFill>
                  <a:srgbClr val="666666"/>
                </a:solidFill>
                <a:latin typeface="Calibri"/>
                <a:cs typeface="Calibri"/>
              </a:rPr>
              <a:t>1 to 2 releases/year (5.0.5 JUST RELEASED)</a:t>
            </a:r>
            <a:endParaRPr lang="en-US" sz="2400">
              <a:solidFill>
                <a:srgbClr val="666666"/>
              </a:solidFill>
              <a:latin typeface="Calibri"/>
            </a:endParaRPr>
          </a:p>
          <a:p>
            <a:pPr marL="342265" indent="-342265">
              <a:buFont typeface="Arial" panose="020B0604020202020204" pitchFamily="34" charset="0"/>
              <a:buChar char="•"/>
            </a:pPr>
            <a:r>
              <a:rPr lang="en-US" sz="2400" dirty="0">
                <a:solidFill>
                  <a:srgbClr val="666666"/>
                </a:solidFill>
                <a:latin typeface="Calibri"/>
                <a:cs typeface="Calibri" panose="020F0502020204030204"/>
              </a:rPr>
              <a:t>Documentation/tutorial projects ongoing</a:t>
            </a:r>
          </a:p>
          <a:p>
            <a:pPr marL="342265" indent="-342265">
              <a:buFont typeface="Arial" panose="020B0604020202020204" pitchFamily="34" charset="0"/>
              <a:buChar char="•"/>
            </a:pPr>
            <a:r>
              <a:rPr lang="en-US" sz="2400" dirty="0">
                <a:solidFill>
                  <a:srgbClr val="666666"/>
                </a:solidFill>
                <a:latin typeface="Calibri"/>
                <a:cs typeface="Calibri" panose="020F0502020204030204"/>
              </a:rPr>
              <a:t>Usage? Seems to be "everywhere?"</a:t>
            </a:r>
          </a:p>
          <a:p>
            <a:pPr marL="342265" indent="-342265">
              <a:buFont typeface="Arial" panose="020B0604020202020204" pitchFamily="34" charset="0"/>
              <a:buChar char="•"/>
            </a:pPr>
            <a:r>
              <a:rPr lang="en-US" sz="2400" dirty="0">
                <a:solidFill>
                  <a:srgbClr val="666666"/>
                </a:solidFill>
                <a:latin typeface="Calibri"/>
                <a:cs typeface="Calibri" panose="020F0502020204030204"/>
              </a:rPr>
              <a:t>Publications? &gt; 100/year </a:t>
            </a:r>
          </a:p>
          <a:p>
            <a:pPr marL="342265" indent="-342265">
              <a:buFont typeface="Arial" panose="020B0604020202020204" pitchFamily="34" charset="0"/>
              <a:buChar char="•"/>
            </a:pPr>
            <a:endParaRPr lang="en-US" dirty="0">
              <a:solidFill>
                <a:srgbClr val="666666"/>
              </a:solidFill>
              <a:latin typeface="Calibri"/>
              <a:cs typeface="Calibri" panose="020F0502020204030204"/>
            </a:endParaRPr>
          </a:p>
        </p:txBody>
      </p:sp>
      <p:pic>
        <p:nvPicPr>
          <p:cNvPr id="14" name="Picture 13"/>
          <p:cNvPicPr>
            <a:picLocks noChangeAspect="1"/>
          </p:cNvPicPr>
          <p:nvPr/>
        </p:nvPicPr>
        <p:blipFill>
          <a:blip r:embed="rId7"/>
          <a:stretch>
            <a:fillRect/>
          </a:stretch>
        </p:blipFill>
        <p:spPr>
          <a:xfrm>
            <a:off x="191508" y="6095255"/>
            <a:ext cx="8987058" cy="509502"/>
          </a:xfrm>
          <a:prstGeom prst="rect">
            <a:avLst/>
          </a:prstGeom>
        </p:spPr>
      </p:pic>
    </p:spTree>
    <p:extLst>
      <p:ext uri="{BB962C8B-B14F-4D97-AF65-F5344CB8AC3E}">
        <p14:creationId xmlns:p14="http://schemas.microsoft.com/office/powerpoint/2010/main" val="112860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5A3F-3FD2-4E08-94BC-551003F1EA9B}"/>
              </a:ext>
            </a:extLst>
          </p:cNvPr>
          <p:cNvSpPr txBox="1"/>
          <p:nvPr/>
        </p:nvSpPr>
        <p:spPr>
          <a:xfrm>
            <a:off x="3035293" y="181268"/>
            <a:ext cx="7358425" cy="584775"/>
          </a:xfrm>
          <a:prstGeom prst="rect">
            <a:avLst/>
          </a:prstGeom>
          <a:noFill/>
        </p:spPr>
        <p:txBody>
          <a:bodyPr wrap="none" rtlCol="0">
            <a:spAutoFit/>
          </a:bodyPr>
          <a:lstStyle/>
          <a:p>
            <a:r>
              <a:rPr lang="en-US" sz="3200" b="1" dirty="0" err="1">
                <a:solidFill>
                  <a:schemeClr val="accent1"/>
                </a:solidFill>
                <a:latin typeface="Times New Roman" panose="02020603050405020304" pitchFamily="18" charset="0"/>
                <a:cs typeface="Times New Roman" panose="02020603050405020304" pitchFamily="18" charset="0"/>
              </a:rPr>
              <a:t>SasView</a:t>
            </a:r>
            <a:r>
              <a:rPr lang="en-US" sz="3200" b="1" dirty="0">
                <a:solidFill>
                  <a:schemeClr val="accent1"/>
                </a:solidFill>
                <a:latin typeface="Times New Roman" panose="02020603050405020304" pitchFamily="18" charset="0"/>
                <a:cs typeface="Times New Roman" panose="02020603050405020304" pitchFamily="18" charset="0"/>
              </a:rPr>
              <a:t> Model: Some Current Problems</a:t>
            </a:r>
          </a:p>
        </p:txBody>
      </p:sp>
      <p:sp>
        <p:nvSpPr>
          <p:cNvPr id="29" name="Shape 158">
            <a:extLst>
              <a:ext uri="{FF2B5EF4-FFF2-40B4-BE49-F238E27FC236}">
                <a16:creationId xmlns:a16="http://schemas.microsoft.com/office/drawing/2014/main" id="{EC32622B-9FB8-4C3C-B43A-7A2710856D81}"/>
              </a:ext>
            </a:extLst>
          </p:cNvPr>
          <p:cNvSpPr/>
          <p:nvPr/>
        </p:nvSpPr>
        <p:spPr>
          <a:xfrm>
            <a:off x="184001" y="1480927"/>
            <a:ext cx="5909504" cy="3714989"/>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350" dirty="0">
                <a:solidFill>
                  <a:srgbClr val="0070C0"/>
                </a:solidFill>
              </a:rPr>
              <a:t>Many people view the project as a well-funded group of professionals </a:t>
            </a:r>
            <a:r>
              <a:rPr lang="en-US" sz="2350" dirty="0">
                <a:solidFill>
                  <a:srgbClr val="0070C0"/>
                </a:solidFill>
                <a:sym typeface="Wingdings" panose="05000000000000000000" pitchFamily="2" charset="2"/>
              </a:rPr>
              <a:t> barrier to contribution – </a:t>
            </a:r>
            <a:r>
              <a:rPr lang="en-US" sz="2350" dirty="0" err="1">
                <a:solidFill>
                  <a:srgbClr val="0070C0"/>
                </a:solidFill>
                <a:sym typeface="Wingdings" panose="05000000000000000000" pitchFamily="2" charset="2"/>
              </a:rPr>
              <a:t>e.g</a:t>
            </a:r>
            <a:r>
              <a:rPr lang="en-US" sz="2350" dirty="0">
                <a:solidFill>
                  <a:srgbClr val="0070C0"/>
                </a:solidFill>
                <a:sym typeface="Wingdings" panose="05000000000000000000" pitchFamily="2" charset="2"/>
              </a:rPr>
              <a:t>: Old website and no graphics = not serious; Nice graphic slick website = professional  way beyond my skills – how to navigate?</a:t>
            </a:r>
            <a:endParaRPr lang="en-US" sz="2350" dirty="0">
              <a:solidFill>
                <a:srgbClr val="0070C0"/>
              </a:solidFill>
            </a:endParaRPr>
          </a:p>
          <a:p>
            <a:pPr marL="342900" indent="-342900" defTabSz="609534">
              <a:buFont typeface="Arial" panose="020B0604020202020204" pitchFamily="34" charset="0"/>
              <a:buChar char="•"/>
              <a:defRPr sz="3400">
                <a:latin typeface="Arial"/>
                <a:ea typeface="Arial"/>
                <a:cs typeface="Arial"/>
                <a:sym typeface="Arial"/>
              </a:defRPr>
            </a:pPr>
            <a:r>
              <a:rPr lang="en-US" sz="2350" dirty="0">
                <a:solidFill>
                  <a:srgbClr val="0070C0"/>
                </a:solidFill>
              </a:rPr>
              <a:t>Large project with many moving pieces is a barrier to new volunteer coders</a:t>
            </a:r>
          </a:p>
          <a:p>
            <a:pPr marL="342900" indent="-342900" defTabSz="609534">
              <a:buFont typeface="Arial" panose="020B0604020202020204" pitchFamily="34" charset="0"/>
              <a:buChar char="•"/>
              <a:defRPr sz="3400">
                <a:latin typeface="Arial"/>
                <a:ea typeface="Arial"/>
                <a:cs typeface="Arial"/>
                <a:sym typeface="Arial"/>
              </a:defRPr>
            </a:pPr>
            <a:r>
              <a:rPr lang="en-US" sz="2350" dirty="0">
                <a:solidFill>
                  <a:srgbClr val="FF0000"/>
                </a:solidFill>
              </a:rPr>
              <a:t>Heavily geared towards colloid science</a:t>
            </a:r>
          </a:p>
          <a:p>
            <a:pPr marL="342900" indent="-342900" defTabSz="609534">
              <a:buFont typeface="Arial" panose="020B0604020202020204" pitchFamily="34" charset="0"/>
              <a:buChar char="•"/>
              <a:defRPr sz="3400">
                <a:latin typeface="Arial"/>
                <a:ea typeface="Arial"/>
                <a:cs typeface="Arial"/>
                <a:sym typeface="Arial"/>
              </a:defRPr>
            </a:pPr>
            <a:endParaRPr lang="en-US" sz="2391" dirty="0"/>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184001" y="1030468"/>
            <a:ext cx="6398862" cy="38397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The price of success:</a:t>
            </a:r>
          </a:p>
        </p:txBody>
      </p:sp>
      <p:sp>
        <p:nvSpPr>
          <p:cNvPr id="4" name="Shape 158">
            <a:extLst>
              <a:ext uri="{FF2B5EF4-FFF2-40B4-BE49-F238E27FC236}">
                <a16:creationId xmlns:a16="http://schemas.microsoft.com/office/drawing/2014/main" id="{7E349BA0-7832-8BCC-565E-91ACEA2D346C}"/>
              </a:ext>
            </a:extLst>
          </p:cNvPr>
          <p:cNvSpPr/>
          <p:nvPr/>
        </p:nvSpPr>
        <p:spPr>
          <a:xfrm>
            <a:off x="6342919" y="1012542"/>
            <a:ext cx="5909504" cy="4799902"/>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a:buChar char="•"/>
              <a:defRPr sz="3400">
                <a:latin typeface="Arial"/>
                <a:ea typeface="Arial"/>
                <a:cs typeface="Arial"/>
                <a:sym typeface="Arial"/>
              </a:defRPr>
            </a:pPr>
            <a:r>
              <a:rPr lang="en-US" sz="2350" dirty="0"/>
              <a:t>The tragedy of the commons: somebody else will take care of the problem.</a:t>
            </a:r>
            <a:endParaRPr lang="en-US" sz="2350" dirty="0">
              <a:ea typeface="+mn-lt"/>
              <a:cs typeface="+mn-lt"/>
            </a:endParaRPr>
          </a:p>
          <a:p>
            <a:pPr marL="342900" indent="-342900" defTabSz="609534">
              <a:buFont typeface="Arial,Sans-Serif"/>
              <a:buChar char="•"/>
              <a:defRPr sz="3400">
                <a:latin typeface="Arial"/>
                <a:ea typeface="Arial"/>
                <a:cs typeface="Arial"/>
                <a:sym typeface="Arial"/>
              </a:defRPr>
            </a:pPr>
            <a:r>
              <a:rPr lang="en-US" sz="2350" dirty="0">
                <a:solidFill>
                  <a:srgbClr val="0070C0"/>
                </a:solidFill>
                <a:sym typeface="Wingdings" panose="05000000000000000000" pitchFamily="2" charset="2"/>
              </a:rPr>
              <a:t>Hard to get non-coders to believe they can contribute equally – it is unfortunately in the name “code camp” … words matter  </a:t>
            </a:r>
            <a:r>
              <a:rPr lang="en-US" sz="2350" dirty="0" err="1">
                <a:solidFill>
                  <a:srgbClr val="0070C0"/>
                </a:solidFill>
                <a:sym typeface="Wingdings" panose="05000000000000000000" pitchFamily="2" charset="2"/>
              </a:rPr>
              <a:t>SasView</a:t>
            </a:r>
            <a:r>
              <a:rPr lang="en-US" sz="2350" dirty="0">
                <a:solidFill>
                  <a:srgbClr val="0070C0"/>
                </a:solidFill>
                <a:sym typeface="Wingdings" panose="05000000000000000000" pitchFamily="2" charset="2"/>
              </a:rPr>
              <a:t> camp?</a:t>
            </a:r>
            <a:endParaRPr lang="en-US" sz="2350">
              <a:solidFill>
                <a:srgbClr val="0070C0"/>
              </a:solidFill>
              <a:cs typeface="Calibri" panose="020F0502020204030204"/>
            </a:endParaRPr>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Building community, especially during a pandemic is HARD WORK</a:t>
            </a:r>
            <a:endParaRPr lang="en-US" sz="2350" dirty="0">
              <a:cs typeface="Calibri" panose="020F0502020204030204"/>
              <a:sym typeface="Wingdings" panose="05000000000000000000" pitchFamily="2" charset="2"/>
            </a:endParaRPr>
          </a:p>
          <a:p>
            <a:pPr marL="342900" indent="-342900" defTabSz="609534">
              <a:buFont typeface="Arial,Sans-Serif"/>
              <a:buChar char="•"/>
              <a:defRPr sz="3400">
                <a:latin typeface="Arial"/>
                <a:ea typeface="Arial"/>
                <a:cs typeface="Arial"/>
                <a:sym typeface="Arial"/>
              </a:defRPr>
            </a:pPr>
            <a:r>
              <a:rPr lang="en-US" sz="2350" dirty="0">
                <a:sym typeface="Wingdings" panose="05000000000000000000" pitchFamily="2" charset="2"/>
              </a:rPr>
              <a:t>Lack of funds for small things … but beware too much money?</a:t>
            </a:r>
            <a:endParaRPr lang="en-US" sz="2350" dirty="0"/>
          </a:p>
          <a:p>
            <a:pPr marL="342900" indent="-342900" defTabSz="609534">
              <a:buFont typeface="Arial,Sans-Serif"/>
              <a:buChar char="•"/>
              <a:defRPr sz="3400">
                <a:latin typeface="Arial"/>
                <a:ea typeface="Arial"/>
                <a:cs typeface="Arial"/>
                <a:sym typeface="Arial"/>
              </a:defRPr>
            </a:pPr>
            <a:r>
              <a:rPr lang="en-US" sz="2350" dirty="0">
                <a:solidFill>
                  <a:srgbClr val="0070C0"/>
                </a:solidFill>
                <a:sym typeface="Wingdings" panose="05000000000000000000" pitchFamily="2" charset="2"/>
              </a:rPr>
              <a:t>Hard to keep up with increasing security issues with these resources so far.</a:t>
            </a:r>
            <a:endParaRPr lang="en-US" sz="2350">
              <a:solidFill>
                <a:srgbClr val="0070C0"/>
              </a:solidFill>
            </a:endParaRPr>
          </a:p>
          <a:p>
            <a:pPr defTabSz="609534">
              <a:defRPr sz="3400">
                <a:latin typeface="Arial"/>
                <a:ea typeface="Arial"/>
                <a:cs typeface="Arial"/>
                <a:sym typeface="Arial"/>
              </a:defRPr>
            </a:pPr>
            <a:endParaRPr sz="2391" dirty="0"/>
          </a:p>
        </p:txBody>
      </p:sp>
    </p:spTree>
    <p:extLst>
      <p:ext uri="{BB962C8B-B14F-4D97-AF65-F5344CB8AC3E}">
        <p14:creationId xmlns:p14="http://schemas.microsoft.com/office/powerpoint/2010/main" val="782523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C51131F-532E-4C96-95AF-BF25C77CE49D}"/>
              </a:ext>
            </a:extLst>
          </p:cNvPr>
          <p:cNvSpPr txBox="1"/>
          <p:nvPr/>
        </p:nvSpPr>
        <p:spPr>
          <a:xfrm>
            <a:off x="1348535" y="358821"/>
            <a:ext cx="8567474"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Reframed – The Solution</a:t>
            </a:r>
          </a:p>
        </p:txBody>
      </p:sp>
      <p:sp>
        <p:nvSpPr>
          <p:cNvPr id="20" name="Shape 158">
            <a:extLst>
              <a:ext uri="{FF2B5EF4-FFF2-40B4-BE49-F238E27FC236}">
                <a16:creationId xmlns:a16="http://schemas.microsoft.com/office/drawing/2014/main" id="{29F18E9F-F850-47E7-85FB-ADFB61516F5D}"/>
              </a:ext>
            </a:extLst>
          </p:cNvPr>
          <p:cNvSpPr/>
          <p:nvPr/>
        </p:nvSpPr>
        <p:spPr>
          <a:xfrm>
            <a:off x="769937" y="2479629"/>
            <a:ext cx="9730381" cy="377154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nchor="t">
            <a:spAutoFit/>
          </a:bodyPr>
          <a:lstStyle/>
          <a:p>
            <a:pPr marL="342900" indent="-342900" defTabSz="609534">
              <a:buFont typeface="Arial" panose="020B0604020202020204" pitchFamily="34" charset="0"/>
              <a:buChar char="•"/>
              <a:defRPr sz="3400">
                <a:latin typeface="Arial"/>
                <a:ea typeface="Arial"/>
                <a:cs typeface="Arial"/>
                <a:sym typeface="Arial"/>
              </a:defRPr>
            </a:pPr>
            <a:r>
              <a:rPr lang="en-US" sz="2350" dirty="0"/>
              <a:t>Facilities provide foundational support through participation of data and instrument scientists</a:t>
            </a:r>
          </a:p>
          <a:p>
            <a:pPr marL="342900" indent="-342900" defTabSz="609534">
              <a:buFont typeface="Arial" panose="020B0604020202020204" pitchFamily="34" charset="0"/>
              <a:buChar char="•"/>
              <a:defRPr sz="3400">
                <a:latin typeface="Arial"/>
                <a:ea typeface="Arial"/>
                <a:cs typeface="Arial"/>
                <a:sym typeface="Arial"/>
              </a:defRPr>
            </a:pPr>
            <a:r>
              <a:rPr lang="en-US" sz="2350" dirty="0"/>
              <a:t>Grants and other projects provide “bold new functionality”</a:t>
            </a:r>
          </a:p>
          <a:p>
            <a:pPr marL="342900" indent="-342900" defTabSz="609534">
              <a:buFont typeface="Arial" panose="020B0604020202020204" pitchFamily="34" charset="0"/>
              <a:buChar char="•"/>
              <a:defRPr sz="3400">
                <a:latin typeface="Arial"/>
                <a:ea typeface="Arial"/>
                <a:cs typeface="Arial"/>
                <a:sym typeface="Arial"/>
              </a:defRPr>
            </a:pPr>
            <a:r>
              <a:rPr lang="en-US" sz="2350" dirty="0"/>
              <a:t>Community, writ large, helps provide support and functionality </a:t>
            </a:r>
          </a:p>
          <a:p>
            <a:pPr marL="342900" indent="-342900" defTabSz="609534">
              <a:buFont typeface="Arial" panose="020B0604020202020204" pitchFamily="34" charset="0"/>
              <a:buChar char="•"/>
              <a:defRPr sz="3400">
                <a:latin typeface="Arial"/>
                <a:ea typeface="Arial"/>
                <a:cs typeface="Arial"/>
                <a:sym typeface="Arial"/>
              </a:defRPr>
            </a:pPr>
            <a:r>
              <a:rPr lang="en-US" sz="2350" dirty="0"/>
              <a:t>New ideas tested and developed as before by individuals or larger groups</a:t>
            </a:r>
            <a:r>
              <a:rPr lang="en-US" sz="2350" dirty="0">
                <a:ea typeface="+mn-lt"/>
                <a:cs typeface="Arial"/>
              </a:rPr>
              <a:t> </a:t>
            </a:r>
            <a:r>
              <a:rPr lang="en-US" sz="2350" dirty="0">
                <a:ea typeface="+mn-lt"/>
                <a:cs typeface="+mn-lt"/>
              </a:rPr>
              <a:t>(the community)</a:t>
            </a:r>
          </a:p>
          <a:p>
            <a:pPr marL="342900" indent="-342900" defTabSz="609534">
              <a:buFont typeface="Arial" panose="020B0604020202020204" pitchFamily="34" charset="0"/>
              <a:buChar char="•"/>
              <a:defRPr sz="3400">
                <a:latin typeface="Arial"/>
                <a:ea typeface="Arial"/>
                <a:cs typeface="Arial"/>
                <a:sym typeface="Arial"/>
              </a:defRPr>
            </a:pPr>
            <a:r>
              <a:rPr lang="en-US" sz="2350" dirty="0"/>
              <a:t>Once validated and deemed ready for the larger community these groups provide resources (their labor) to integrate while active developer community helps with training on where things go and on parts of interest to them (collaborative)</a:t>
            </a:r>
          </a:p>
        </p:txBody>
      </p:sp>
      <p:sp>
        <p:nvSpPr>
          <p:cNvPr id="2" name="Shape 158">
            <a:extLst>
              <a:ext uri="{FF2B5EF4-FFF2-40B4-BE49-F238E27FC236}">
                <a16:creationId xmlns:a16="http://schemas.microsoft.com/office/drawing/2014/main" id="{6EF9E4A2-7FB5-3BB6-653D-E2F6EB9DF560}"/>
              </a:ext>
            </a:extLst>
          </p:cNvPr>
          <p:cNvSpPr/>
          <p:nvPr/>
        </p:nvSpPr>
        <p:spPr>
          <a:xfrm>
            <a:off x="3336146" y="1382293"/>
            <a:ext cx="3946702" cy="584773"/>
          </a:xfrm>
          <a:prstGeom prst="rect">
            <a:avLst/>
          </a:prstGeom>
          <a:solidFill>
            <a:srgbClr val="FFC000"/>
          </a:solidFill>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45719" tIns="45719" rIns="45719" bIns="45719"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34">
              <a:defRPr sz="3400">
                <a:latin typeface="Arial"/>
                <a:ea typeface="Arial"/>
                <a:cs typeface="Arial"/>
                <a:sym typeface="Arial"/>
              </a:defRPr>
            </a:pPr>
            <a:r>
              <a:rPr lang="en-US" sz="3200" dirty="0">
                <a:latin typeface="Times New Roman"/>
              </a:rPr>
              <a:t>The </a:t>
            </a:r>
            <a:r>
              <a:rPr lang="en-US" sz="3200" dirty="0" err="1">
                <a:latin typeface="Times New Roman"/>
              </a:rPr>
              <a:t>SasView</a:t>
            </a:r>
            <a:r>
              <a:rPr lang="en-US" sz="3200" dirty="0">
                <a:latin typeface="Times New Roman"/>
              </a:rPr>
              <a:t> approach</a:t>
            </a:r>
            <a:endParaRPr lang="en-US" dirty="0"/>
          </a:p>
        </p:txBody>
      </p:sp>
    </p:spTree>
    <p:extLst>
      <p:ext uri="{BB962C8B-B14F-4D97-AF65-F5344CB8AC3E}">
        <p14:creationId xmlns:p14="http://schemas.microsoft.com/office/powerpoint/2010/main" val="1011471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xfrm>
            <a:off x="3631406" y="2468337"/>
            <a:ext cx="4929188" cy="118606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a:t>So …</a:t>
            </a:r>
            <a:br>
              <a:rPr lang="en-US"/>
            </a:br>
            <a:br>
              <a:rPr lang="en-US"/>
            </a:br>
            <a:br>
              <a:rPr lang="en-US"/>
            </a:br>
            <a:r>
              <a:t>What Can </a:t>
            </a:r>
            <a:r>
              <a:rPr err="1"/>
              <a:t>SasView</a:t>
            </a:r>
            <a:r>
              <a:t> Do Currently?</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a:extLst>
              <a:ext uri="{FF2B5EF4-FFF2-40B4-BE49-F238E27FC236}">
                <a16:creationId xmlns:a16="http://schemas.microsoft.com/office/drawing/2014/main" id="{BAF69578-025B-CDCC-4EFF-8B22042217C5}"/>
              </a:ext>
            </a:extLst>
          </p:cNvPr>
          <p:cNvPicPr>
            <a:picLocks noChangeAspect="1"/>
          </p:cNvPicPr>
          <p:nvPr/>
        </p:nvPicPr>
        <p:blipFill>
          <a:blip r:embed="rId2"/>
          <a:stretch>
            <a:fillRect/>
          </a:stretch>
        </p:blipFill>
        <p:spPr>
          <a:xfrm>
            <a:off x="114010" y="939645"/>
            <a:ext cx="2743200" cy="2907368"/>
          </a:xfrm>
          <a:prstGeom prst="rect">
            <a:avLst/>
          </a:prstGeom>
        </p:spPr>
      </p:pic>
      <p:sp>
        <p:nvSpPr>
          <p:cNvPr id="21" name="Google Shape;116;p29">
            <a:extLst>
              <a:ext uri="{FF2B5EF4-FFF2-40B4-BE49-F238E27FC236}">
                <a16:creationId xmlns:a16="http://schemas.microsoft.com/office/drawing/2014/main" id="{35171D88-3753-A436-E416-A74AB9C45A24}"/>
              </a:ext>
            </a:extLst>
          </p:cNvPr>
          <p:cNvSpPr txBox="1">
            <a:spLocks/>
          </p:cNvSpPr>
          <p:nvPr/>
        </p:nvSpPr>
        <p:spPr>
          <a:xfrm>
            <a:off x="2600733" y="101397"/>
            <a:ext cx="6859461" cy="586372"/>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a:t>Notes from the Speaker (my 5 min)</a:t>
            </a:r>
            <a:endParaRPr lang="en-US" sz="3200"/>
          </a:p>
        </p:txBody>
      </p:sp>
      <p:pic>
        <p:nvPicPr>
          <p:cNvPr id="23" name="Picture 8" descr="Diagram&#10;&#10;Description automatically generated">
            <a:extLst>
              <a:ext uri="{FF2B5EF4-FFF2-40B4-BE49-F238E27FC236}">
                <a16:creationId xmlns:a16="http://schemas.microsoft.com/office/drawing/2014/main" id="{BD5219FF-DD17-7F5C-A5A5-7EE510FEABCF}"/>
              </a:ext>
            </a:extLst>
          </p:cNvPr>
          <p:cNvPicPr>
            <a:picLocks noChangeAspect="1"/>
          </p:cNvPicPr>
          <p:nvPr/>
        </p:nvPicPr>
        <p:blipFill>
          <a:blip r:embed="rId3"/>
          <a:stretch>
            <a:fillRect/>
          </a:stretch>
        </p:blipFill>
        <p:spPr>
          <a:xfrm>
            <a:off x="3532011" y="2033826"/>
            <a:ext cx="4542366" cy="4878788"/>
          </a:xfrm>
          <a:prstGeom prst="rect">
            <a:avLst/>
          </a:prstGeom>
        </p:spPr>
      </p:pic>
      <p:sp>
        <p:nvSpPr>
          <p:cNvPr id="25" name="Shape 147">
            <a:extLst>
              <a:ext uri="{FF2B5EF4-FFF2-40B4-BE49-F238E27FC236}">
                <a16:creationId xmlns:a16="http://schemas.microsoft.com/office/drawing/2014/main" id="{17ECF9D6-D64E-F321-43B9-7486C62356FA}"/>
              </a:ext>
            </a:extLst>
          </p:cNvPr>
          <p:cNvSpPr txBox="1">
            <a:spLocks/>
          </p:cNvSpPr>
          <p:nvPr/>
        </p:nvSpPr>
        <p:spPr>
          <a:xfrm>
            <a:off x="3248821" y="1023067"/>
            <a:ext cx="5017194" cy="111182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342900" indent="-342900" algn="l">
              <a:buChar char="•"/>
            </a:pPr>
            <a:r>
              <a:rPr lang="en-US" sz="2400" dirty="0">
                <a:solidFill>
                  <a:srgbClr val="0070C0"/>
                </a:solidFill>
                <a:latin typeface="Tahoma"/>
                <a:ea typeface="Tahoma"/>
                <a:cs typeface="Tahoma"/>
              </a:rPr>
              <a:t>Scattering since last millennium</a:t>
            </a:r>
          </a:p>
          <a:p>
            <a:pPr marL="342900" indent="-342900" algn="l">
              <a:buChar char="•"/>
            </a:pPr>
            <a:r>
              <a:rPr lang="en-US" sz="2400" dirty="0">
                <a:solidFill>
                  <a:srgbClr val="0070C0"/>
                </a:solidFill>
                <a:latin typeface="Tahoma"/>
                <a:ea typeface="Tahoma"/>
                <a:cs typeface="Tahoma"/>
              </a:rPr>
              <a:t>Leader of the NIST small angle group since 2004</a:t>
            </a:r>
          </a:p>
        </p:txBody>
      </p:sp>
      <p:pic>
        <p:nvPicPr>
          <p:cNvPr id="27" name="Picture 7" descr="A picture containing indoor&#10;&#10;Description automatically generated">
            <a:extLst>
              <a:ext uri="{FF2B5EF4-FFF2-40B4-BE49-F238E27FC236}">
                <a16:creationId xmlns:a16="http://schemas.microsoft.com/office/drawing/2014/main" id="{6DF34E06-30B2-D697-AC75-440342C1D0E5}"/>
              </a:ext>
            </a:extLst>
          </p:cNvPr>
          <p:cNvPicPr>
            <a:picLocks noChangeAspect="1"/>
          </p:cNvPicPr>
          <p:nvPr/>
        </p:nvPicPr>
        <p:blipFill>
          <a:blip r:embed="rId4"/>
          <a:stretch>
            <a:fillRect/>
          </a:stretch>
        </p:blipFill>
        <p:spPr>
          <a:xfrm>
            <a:off x="114872" y="4211064"/>
            <a:ext cx="3239255" cy="2451340"/>
          </a:xfrm>
          <a:prstGeom prst="rect">
            <a:avLst/>
          </a:prstGeom>
        </p:spPr>
      </p:pic>
      <p:pic>
        <p:nvPicPr>
          <p:cNvPr id="29" name="Picture 9">
            <a:extLst>
              <a:ext uri="{FF2B5EF4-FFF2-40B4-BE49-F238E27FC236}">
                <a16:creationId xmlns:a16="http://schemas.microsoft.com/office/drawing/2014/main" id="{B8EAEEDE-5208-BEDE-8689-2EBB3FA038D5}"/>
              </a:ext>
            </a:extLst>
          </p:cNvPr>
          <p:cNvPicPr>
            <a:picLocks noChangeAspect="1"/>
          </p:cNvPicPr>
          <p:nvPr/>
        </p:nvPicPr>
        <p:blipFill>
          <a:blip r:embed="rId5"/>
          <a:stretch>
            <a:fillRect/>
          </a:stretch>
        </p:blipFill>
        <p:spPr>
          <a:xfrm>
            <a:off x="8764320" y="2538330"/>
            <a:ext cx="3204594" cy="4272792"/>
          </a:xfrm>
          <a:prstGeom prst="rect">
            <a:avLst/>
          </a:prstGeom>
        </p:spPr>
      </p:pic>
      <p:pic>
        <p:nvPicPr>
          <p:cNvPr id="31" name="Picture 4" descr="A picture containing text, device, miller&#10;&#10;Description automatically generated">
            <a:extLst>
              <a:ext uri="{FF2B5EF4-FFF2-40B4-BE49-F238E27FC236}">
                <a16:creationId xmlns:a16="http://schemas.microsoft.com/office/drawing/2014/main" id="{FA256627-9F8A-42D3-FD6C-5BBB4DF77C2C}"/>
              </a:ext>
            </a:extLst>
          </p:cNvPr>
          <p:cNvPicPr>
            <a:picLocks noChangeAspect="1"/>
          </p:cNvPicPr>
          <p:nvPr/>
        </p:nvPicPr>
        <p:blipFill>
          <a:blip r:embed="rId6"/>
          <a:stretch>
            <a:fillRect/>
          </a:stretch>
        </p:blipFill>
        <p:spPr>
          <a:xfrm>
            <a:off x="8421511" y="809565"/>
            <a:ext cx="2743200" cy="2063870"/>
          </a:xfrm>
          <a:prstGeom prst="rect">
            <a:avLst/>
          </a:prstGeom>
        </p:spPr>
      </p:pic>
    </p:spTree>
    <p:extLst>
      <p:ext uri="{BB962C8B-B14F-4D97-AF65-F5344CB8AC3E}">
        <p14:creationId xmlns:p14="http://schemas.microsoft.com/office/powerpoint/2010/main" val="2022997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E1E20-7F56-4DDB-875A-8139FF0A0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685" y="882284"/>
            <a:ext cx="5845742" cy="1261581"/>
          </a:xfrm>
          <a:prstGeom prst="rect">
            <a:avLst/>
          </a:prstGeom>
        </p:spPr>
      </p:pic>
      <p:sp>
        <p:nvSpPr>
          <p:cNvPr id="5" name="TextBox 4">
            <a:extLst>
              <a:ext uri="{FF2B5EF4-FFF2-40B4-BE49-F238E27FC236}">
                <a16:creationId xmlns:a16="http://schemas.microsoft.com/office/drawing/2014/main" id="{18D43544-5BAB-4E83-AC9D-88801CA0C409}"/>
              </a:ext>
            </a:extLst>
          </p:cNvPr>
          <p:cNvSpPr txBox="1"/>
          <p:nvPr/>
        </p:nvSpPr>
        <p:spPr>
          <a:xfrm>
            <a:off x="8156065" y="2912484"/>
            <a:ext cx="157997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0" marR="0" indent="0" algn="ctr" defTabSz="584200" rtl="0" fontAlgn="auto" latinLnBrk="0" hangingPunct="0">
              <a:lnSpc>
                <a:spcPct val="100000"/>
              </a:lnSpc>
              <a:spcBef>
                <a:spcPts val="0"/>
              </a:spcBef>
              <a:spcAft>
                <a:spcPts val="0"/>
              </a:spcAft>
              <a:buClrTx/>
              <a:buSzTx/>
              <a:buFontTx/>
              <a:buNone/>
              <a:tabLst/>
            </a:pPr>
            <a:r>
              <a:rPr lang="en-US" sz="2400" b="1">
                <a:latin typeface="Arial" panose="020B0604020202020204" pitchFamily="34" charset="0"/>
                <a:ea typeface="+mn-ea"/>
                <a:cs typeface="Arial" panose="020B0604020202020204" pitchFamily="34" charset="0"/>
                <a:sym typeface="Helvetica Light"/>
              </a:rPr>
              <a:t>Analysis </a:t>
            </a:r>
          </a:p>
        </p:txBody>
      </p:sp>
      <p:sp>
        <p:nvSpPr>
          <p:cNvPr id="6" name="TextBox 5">
            <a:extLst>
              <a:ext uri="{FF2B5EF4-FFF2-40B4-BE49-F238E27FC236}">
                <a16:creationId xmlns:a16="http://schemas.microsoft.com/office/drawing/2014/main" id="{A8174F3A-F57D-4F64-AD58-5B767A521433}"/>
              </a:ext>
            </a:extLst>
          </p:cNvPr>
          <p:cNvSpPr txBox="1"/>
          <p:nvPr/>
        </p:nvSpPr>
        <p:spPr>
          <a:xfrm>
            <a:off x="3097884" y="140846"/>
            <a:ext cx="587521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0" marR="0" indent="0" algn="ctr" defTabSz="584200" rtl="0" fontAlgn="auto" latinLnBrk="0" hangingPunct="0">
              <a:lnSpc>
                <a:spcPct val="100000"/>
              </a:lnSpc>
              <a:spcBef>
                <a:spcPts val="0"/>
              </a:spcBef>
              <a:spcAft>
                <a:spcPts val="0"/>
              </a:spcAft>
              <a:buClrTx/>
              <a:buSzTx/>
              <a:buFontTx/>
              <a:buNone/>
              <a:tabLst/>
            </a:pPr>
            <a:r>
              <a:rPr lang="en-US" sz="3200">
                <a:ea typeface="+mn-ea"/>
                <a:sym typeface="Helvetica Light"/>
              </a:rPr>
              <a:t>Perspectives on the data</a:t>
            </a:r>
            <a:endParaRPr lang="en-US" sz="3200">
              <a:ea typeface="+mn-ea"/>
            </a:endParaRPr>
          </a:p>
        </p:txBody>
      </p:sp>
      <p:sp>
        <p:nvSpPr>
          <p:cNvPr id="9" name="TextBox 8">
            <a:extLst>
              <a:ext uri="{FF2B5EF4-FFF2-40B4-BE49-F238E27FC236}">
                <a16:creationId xmlns:a16="http://schemas.microsoft.com/office/drawing/2014/main" id="{3BEAC491-A767-4189-B528-363BDD1D39BF}"/>
              </a:ext>
            </a:extLst>
          </p:cNvPr>
          <p:cNvSpPr txBox="1"/>
          <p:nvPr/>
        </p:nvSpPr>
        <p:spPr>
          <a:xfrm>
            <a:off x="2389537" y="2694356"/>
            <a:ext cx="123457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0" marR="0" indent="0" algn="ctr" defTabSz="584200" rtl="0" fontAlgn="auto" latinLnBrk="0" hangingPunct="0">
              <a:lnSpc>
                <a:spcPct val="100000"/>
              </a:lnSpc>
              <a:spcBef>
                <a:spcPts val="0"/>
              </a:spcBef>
              <a:spcAft>
                <a:spcPts val="0"/>
              </a:spcAft>
              <a:buClrTx/>
              <a:buSzTx/>
              <a:buFontTx/>
              <a:buNone/>
              <a:tabLst/>
            </a:pPr>
            <a:r>
              <a:rPr lang="en-US" sz="2400" b="1">
                <a:latin typeface="Arial" panose="020B0604020202020204" pitchFamily="34" charset="0"/>
                <a:ea typeface="+mn-ea"/>
                <a:cs typeface="Arial" panose="020B0604020202020204" pitchFamily="34" charset="0"/>
                <a:sym typeface="Helvetica Light"/>
              </a:rPr>
              <a:t>Tools </a:t>
            </a:r>
          </a:p>
        </p:txBody>
      </p:sp>
      <p:sp>
        <p:nvSpPr>
          <p:cNvPr id="7" name="TextBox 6">
            <a:extLst>
              <a:ext uri="{FF2B5EF4-FFF2-40B4-BE49-F238E27FC236}">
                <a16:creationId xmlns:a16="http://schemas.microsoft.com/office/drawing/2014/main" id="{0E6560C5-4CEC-4A3A-8E67-186B5817C203}"/>
              </a:ext>
            </a:extLst>
          </p:cNvPr>
          <p:cNvSpPr txBox="1"/>
          <p:nvPr/>
        </p:nvSpPr>
        <p:spPr>
          <a:xfrm>
            <a:off x="8132429" y="3436069"/>
            <a:ext cx="3419377"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285750" marR="0" indent="-285750"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a:ea typeface="+mn-ea"/>
                <a:sym typeface="Helvetica Light"/>
              </a:rPr>
              <a:t>Fitting</a:t>
            </a:r>
            <a:endParaRPr lang="en-US" sz="2200">
              <a:ea typeface="+mn-ea"/>
            </a:endParaRPr>
          </a:p>
          <a:p>
            <a:pPr marL="285750" marR="0" indent="-285750"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a:ea typeface="+mn-ea"/>
                <a:sym typeface="Helvetica Light"/>
              </a:rPr>
              <a:t>Invariant</a:t>
            </a:r>
            <a:endParaRPr lang="en-US" sz="2200">
              <a:ea typeface="+mn-ea"/>
            </a:endParaRPr>
          </a:p>
          <a:p>
            <a:pPr marL="285750" marR="0" indent="-285750"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err="1">
                <a:ea typeface="+mn-ea"/>
                <a:sym typeface="Helvetica Light"/>
              </a:rPr>
              <a:t>Pr</a:t>
            </a:r>
            <a:r>
              <a:rPr lang="en-US" sz="2200">
                <a:ea typeface="+mn-ea"/>
                <a:sym typeface="Helvetica Light"/>
              </a:rPr>
              <a:t> Inversion</a:t>
            </a:r>
            <a:endParaRPr lang="en-US" sz="2200">
              <a:ea typeface="+mn-ea"/>
            </a:endParaRPr>
          </a:p>
          <a:p>
            <a:pPr marL="285750" marR="0" indent="-285750"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a:ea typeface="+mn-ea"/>
                <a:sym typeface="Helvetica Light"/>
              </a:rPr>
              <a:t>Correlation Function</a:t>
            </a:r>
            <a:endParaRPr lang="en-US" sz="2200">
              <a:ea typeface="+mn-ea"/>
            </a:endParaRPr>
          </a:p>
        </p:txBody>
      </p:sp>
      <p:sp>
        <p:nvSpPr>
          <p:cNvPr id="8" name="Arrow: Bent 7">
            <a:extLst>
              <a:ext uri="{FF2B5EF4-FFF2-40B4-BE49-F238E27FC236}">
                <a16:creationId xmlns:a16="http://schemas.microsoft.com/office/drawing/2014/main" id="{6BA8DEAE-EEE1-4AE4-A164-AF42F6B0D1DA}"/>
              </a:ext>
            </a:extLst>
          </p:cNvPr>
          <p:cNvSpPr/>
          <p:nvPr/>
        </p:nvSpPr>
        <p:spPr>
          <a:xfrm rot="16200000">
            <a:off x="6665095" y="1902220"/>
            <a:ext cx="1802312" cy="991878"/>
          </a:xfrm>
          <a:prstGeom prst="bentArrow">
            <a:avLst>
              <a:gd name="adj1" fmla="val 15285"/>
              <a:gd name="adj2" fmla="val 25000"/>
              <a:gd name="adj3" fmla="val 25000"/>
              <a:gd name="adj4" fmla="val 43750"/>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0" marR="0" indent="0" algn="ctr" defTabSz="584200" rtl="0" fontAlgn="auto" latinLnBrk="0" hangingPunct="0">
              <a:lnSpc>
                <a:spcPct val="100000"/>
              </a:lnSpc>
              <a:spcBef>
                <a:spcPts val="0"/>
              </a:spcBef>
              <a:spcAft>
                <a:spcPts val="0"/>
              </a:spcAft>
              <a:buClrTx/>
              <a:buSzTx/>
              <a:buFontTx/>
              <a:buNone/>
              <a:tabLst/>
            </a:pPr>
            <a:endParaRPr lang="en-US" sz="2400">
              <a:solidFill>
                <a:srgbClr val="FFFFFF"/>
              </a:solidFill>
              <a:latin typeface="+mn-lt"/>
              <a:ea typeface="+mn-ea"/>
              <a:cs typeface="+mn-cs"/>
              <a:sym typeface="Helvetica Light"/>
            </a:endParaRPr>
          </a:p>
        </p:txBody>
      </p:sp>
      <p:sp>
        <p:nvSpPr>
          <p:cNvPr id="12" name="TextBox 11">
            <a:extLst>
              <a:ext uri="{FF2B5EF4-FFF2-40B4-BE49-F238E27FC236}">
                <a16:creationId xmlns:a16="http://schemas.microsoft.com/office/drawing/2014/main" id="{AAAFCA2B-CCE3-491F-A585-958E0C0E3963}"/>
              </a:ext>
            </a:extLst>
          </p:cNvPr>
          <p:cNvSpPr txBox="1"/>
          <p:nvPr/>
        </p:nvSpPr>
        <p:spPr>
          <a:xfrm>
            <a:off x="225291" y="3257690"/>
            <a:ext cx="2689839" cy="2811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285750" marR="0" indent="-285750"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a:solidFill>
                  <a:srgbClr val="C00000"/>
                </a:solidFill>
                <a:ea typeface="+mn-ea"/>
                <a:sym typeface="Helvetica Light"/>
              </a:rPr>
              <a:t>Data Operation</a:t>
            </a:r>
          </a:p>
          <a:p>
            <a:pPr marL="285750" marR="0" indent="-285750"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a:solidFill>
                  <a:schemeClr val="accent1"/>
                </a:solidFill>
                <a:ea typeface="+mn-ea"/>
                <a:sym typeface="Helvetica Light"/>
              </a:rPr>
              <a:t>SLD calculator</a:t>
            </a:r>
            <a:endParaRPr lang="en-US" sz="2200">
              <a:solidFill>
                <a:schemeClr val="accent1"/>
              </a:solidFill>
              <a:ea typeface="+mn-ea"/>
            </a:endParaRPr>
          </a:p>
          <a:p>
            <a:pPr marL="285750" marR="0" indent="-285750"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a:ea typeface="+mn-ea"/>
                <a:sym typeface="Helvetica Light"/>
              </a:rPr>
              <a:t>Density/Volume calculator</a:t>
            </a:r>
            <a:endParaRPr lang="en-US" sz="2200">
              <a:ea typeface="+mn-ea"/>
            </a:endParaRPr>
          </a:p>
          <a:p>
            <a:pPr marL="285750" marR="0" indent="-285750"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a:solidFill>
                  <a:schemeClr val="tx1"/>
                </a:solidFill>
                <a:ea typeface="+mn-ea"/>
                <a:sym typeface="Helvetica Light"/>
              </a:rPr>
              <a:t>Slit Size Calculator</a:t>
            </a:r>
            <a:endParaRPr lang="en-US" sz="2200">
              <a:solidFill>
                <a:schemeClr val="tx1"/>
              </a:solidFill>
              <a:ea typeface="+mn-ea"/>
            </a:endParaRPr>
          </a:p>
          <a:p>
            <a:pPr marL="285750" marR="0" indent="-285750"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err="1">
                <a:ea typeface="+mn-ea"/>
                <a:sym typeface="Helvetica Light"/>
              </a:rPr>
              <a:t>Kiessig</a:t>
            </a:r>
            <a:r>
              <a:rPr lang="en-US" sz="2200">
                <a:ea typeface="+mn-ea"/>
                <a:sym typeface="Helvetica Light"/>
              </a:rPr>
              <a:t> Thickness Calculator</a:t>
            </a:r>
            <a:endParaRPr lang="en-US" sz="2200">
              <a:solidFill>
                <a:schemeClr val="accent1"/>
              </a:solidFill>
            </a:endParaRPr>
          </a:p>
        </p:txBody>
      </p:sp>
      <p:sp>
        <p:nvSpPr>
          <p:cNvPr id="2" name="TextBox 1">
            <a:extLst>
              <a:ext uri="{FF2B5EF4-FFF2-40B4-BE49-F238E27FC236}">
                <a16:creationId xmlns:a16="http://schemas.microsoft.com/office/drawing/2014/main" id="{9E5142A0-4215-B0D8-3CBC-EB244FE4C64C}"/>
              </a:ext>
            </a:extLst>
          </p:cNvPr>
          <p:cNvSpPr txBox="1"/>
          <p:nvPr/>
        </p:nvSpPr>
        <p:spPr>
          <a:xfrm>
            <a:off x="3116510" y="3326235"/>
            <a:ext cx="3022832"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200">
                <a:solidFill>
                  <a:schemeClr val="accent1"/>
                </a:solidFill>
              </a:rPr>
              <a:t>Q Resolution Estimator</a:t>
            </a:r>
          </a:p>
          <a:p>
            <a:pPr marL="342900" indent="-342900">
              <a:buChar char="•"/>
            </a:pPr>
            <a:r>
              <a:rPr lang="en-US" sz="2200">
                <a:solidFill>
                  <a:srgbClr val="C00000"/>
                </a:solidFill>
              </a:rPr>
              <a:t>Generic Scattering calculator</a:t>
            </a:r>
            <a:r>
              <a:rPr lang="en-US" sz="2200"/>
              <a:t>​</a:t>
            </a:r>
            <a:endParaRPr lang="en-US"/>
          </a:p>
          <a:p>
            <a:pPr marL="342900" indent="-342900">
              <a:buChar char="•"/>
            </a:pPr>
            <a:r>
              <a:rPr lang="en-US" sz="2200">
                <a:solidFill>
                  <a:srgbClr val="C00000"/>
                </a:solidFill>
              </a:rPr>
              <a:t>Orientation Viewer</a:t>
            </a:r>
            <a:r>
              <a:rPr lang="en-US" sz="2200"/>
              <a:t>​</a:t>
            </a:r>
          </a:p>
          <a:p>
            <a:pPr marL="342900" indent="-342900">
              <a:buChar char="•"/>
            </a:pPr>
            <a:r>
              <a:rPr lang="en-US" sz="2200">
                <a:solidFill>
                  <a:srgbClr val="0070C0"/>
                </a:solidFill>
              </a:rPr>
              <a:t>Python Shell/Editor</a:t>
            </a:r>
            <a:r>
              <a:rPr lang="en-US" sz="2200"/>
              <a:t>​</a:t>
            </a:r>
          </a:p>
          <a:p>
            <a:pPr marL="342900" indent="-342900">
              <a:buChar char="•"/>
            </a:pPr>
            <a:r>
              <a:rPr lang="en-US" sz="2200">
                <a:solidFill>
                  <a:srgbClr val="0070C0"/>
                </a:solidFill>
              </a:rPr>
              <a:t>Image Viewer</a:t>
            </a:r>
            <a:r>
              <a:rPr lang="en-US" sz="2200"/>
              <a:t>​</a:t>
            </a:r>
          </a:p>
          <a:p>
            <a:pPr marL="342900" indent="-342900">
              <a:buChar char="•"/>
            </a:pPr>
            <a:r>
              <a:rPr lang="en-US" sz="2200">
                <a:solidFill>
                  <a:srgbClr val="0070C0"/>
                </a:solidFill>
              </a:rPr>
              <a:t>File Converter</a:t>
            </a:r>
            <a:r>
              <a:rPr lang="en-US" sz="2200"/>
              <a:t>​</a:t>
            </a:r>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C3328FFE-FEF7-D609-846C-975E3643A43E}"/>
                  </a:ext>
                </a:extLst>
              </p14:cNvPr>
              <p14:cNvContentPartPr/>
              <p14:nvPr/>
            </p14:nvContentPartPr>
            <p14:xfrm rot="2700000" flipH="1">
              <a:off x="8181964" y="1023434"/>
              <a:ext cx="52797" cy="323733"/>
            </p14:xfrm>
          </p:contentPart>
        </mc:Choice>
        <mc:Fallback xmlns="">
          <p:pic>
            <p:nvPicPr>
              <p:cNvPr id="19" name="Ink 18">
                <a:extLst>
                  <a:ext uri="{FF2B5EF4-FFF2-40B4-BE49-F238E27FC236}">
                    <a16:creationId xmlns:a16="http://schemas.microsoft.com/office/drawing/2014/main" id="{C3328FFE-FEF7-D609-846C-975E3643A43E}"/>
                  </a:ext>
                </a:extLst>
              </p:cNvPr>
              <p:cNvPicPr/>
              <p:nvPr/>
            </p:nvPicPr>
            <p:blipFill>
              <a:blip r:embed="rId5"/>
              <a:stretch>
                <a:fillRect/>
              </a:stretch>
            </p:blipFill>
            <p:spPr>
              <a:xfrm rot="2700000" flipH="1">
                <a:off x="8146048" y="987464"/>
                <a:ext cx="124270" cy="39531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EBB9AD46-13D8-B356-4F0C-6E46B0D69FAD}"/>
                  </a:ext>
                </a:extLst>
              </p14:cNvPr>
              <p14:cNvContentPartPr/>
              <p14:nvPr/>
            </p14:nvContentPartPr>
            <p14:xfrm rot="2700000">
              <a:off x="7856954" y="1164099"/>
              <a:ext cx="323380" cy="49392"/>
            </p14:xfrm>
          </p:contentPart>
        </mc:Choice>
        <mc:Fallback xmlns="">
          <p:pic>
            <p:nvPicPr>
              <p:cNvPr id="20" name="Ink 19">
                <a:extLst>
                  <a:ext uri="{FF2B5EF4-FFF2-40B4-BE49-F238E27FC236}">
                    <a16:creationId xmlns:a16="http://schemas.microsoft.com/office/drawing/2014/main" id="{EBB9AD46-13D8-B356-4F0C-6E46B0D69FAD}"/>
                  </a:ext>
                </a:extLst>
              </p:cNvPr>
              <p:cNvPicPr/>
              <p:nvPr/>
            </p:nvPicPr>
            <p:blipFill>
              <a:blip r:embed="rId7"/>
              <a:stretch>
                <a:fillRect/>
              </a:stretch>
            </p:blipFill>
            <p:spPr>
              <a:xfrm rot="2700000">
                <a:off x="7820455" y="1128046"/>
                <a:ext cx="396013" cy="12113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8EBBC022-1C4B-209A-DED4-61CC216730D0}"/>
                  </a:ext>
                </a:extLst>
              </p14:cNvPr>
              <p14:cNvContentPartPr/>
              <p14:nvPr/>
            </p14:nvContentPartPr>
            <p14:xfrm>
              <a:off x="8113193" y="534549"/>
              <a:ext cx="2238375" cy="3171825"/>
            </p14:xfrm>
          </p:contentPart>
        </mc:Choice>
        <mc:Fallback xmlns="">
          <p:pic>
            <p:nvPicPr>
              <p:cNvPr id="21" name="Ink 20">
                <a:extLst>
                  <a:ext uri="{FF2B5EF4-FFF2-40B4-BE49-F238E27FC236}">
                    <a16:creationId xmlns:a16="http://schemas.microsoft.com/office/drawing/2014/main" id="{8EBBC022-1C4B-209A-DED4-61CC216730D0}"/>
                  </a:ext>
                </a:extLst>
              </p:cNvPr>
              <p:cNvPicPr/>
              <p:nvPr/>
            </p:nvPicPr>
            <p:blipFill>
              <a:blip r:embed="rId9"/>
              <a:stretch>
                <a:fillRect/>
              </a:stretch>
            </p:blipFill>
            <p:spPr>
              <a:xfrm>
                <a:off x="8077258" y="498604"/>
                <a:ext cx="2309885" cy="3243356"/>
              </a:xfrm>
              <a:prstGeom prst="rect">
                <a:avLst/>
              </a:prstGeom>
            </p:spPr>
          </p:pic>
        </mc:Fallback>
      </mc:AlternateContent>
    </p:spTree>
    <p:extLst>
      <p:ext uri="{BB962C8B-B14F-4D97-AF65-F5344CB8AC3E}">
        <p14:creationId xmlns:p14="http://schemas.microsoft.com/office/powerpoint/2010/main" val="396838174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5021254" y="187964"/>
            <a:ext cx="6453074" cy="44522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rPr>
              <a:t>Fitting Perspective: 1D Analysis</a:t>
            </a:r>
            <a:endParaRPr lang="en-US" sz="3200" dirty="0">
              <a:solidFill>
                <a:srgbClr val="0070C0"/>
              </a:solidFill>
            </a:endParaRPr>
          </a:p>
        </p:txBody>
      </p:sp>
      <p:sp>
        <p:nvSpPr>
          <p:cNvPr id="178" name="Google Shape;178;p31"/>
          <p:cNvSpPr txBox="1">
            <a:spLocks noGrp="1"/>
          </p:cNvSpPr>
          <p:nvPr>
            <p:ph type="sldNum" idx="12"/>
          </p:nvPr>
        </p:nvSpPr>
        <p:spPr>
          <a:xfrm>
            <a:off x="8806405" y="6978551"/>
            <a:ext cx="367425" cy="256275"/>
          </a:xfrm>
          <a:prstGeom prst="rect">
            <a:avLst/>
          </a:prstGeom>
          <a:noFill/>
          <a:ln>
            <a:noFill/>
          </a:ln>
        </p:spPr>
        <p:txBody>
          <a:bodyPr spcFirstLastPara="1" wrap="square" lIns="24563" tIns="24563" rIns="24563" bIns="2456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fld id="{00000000-1234-1234-1234-123412341234}" type="slidenum">
              <a:rPr lang="en" dirty="0"/>
              <a:pPr/>
              <a:t>21</a:t>
            </a:fld>
            <a:endParaRPr/>
          </a:p>
        </p:txBody>
      </p:sp>
      <p:sp>
        <p:nvSpPr>
          <p:cNvPr id="180" name="Google Shape;180;p31"/>
          <p:cNvSpPr txBox="1"/>
          <p:nvPr/>
        </p:nvSpPr>
        <p:spPr>
          <a:xfrm>
            <a:off x="9669139" y="858696"/>
            <a:ext cx="2662765" cy="351953"/>
          </a:xfrm>
          <a:prstGeom prst="rect">
            <a:avLst/>
          </a:prstGeom>
          <a:noFill/>
          <a:ln>
            <a:noFill/>
          </a:ln>
        </p:spPr>
        <p:txBody>
          <a:bodyPr spcFirstLastPara="1" wrap="square" lIns="44194" tIns="22088" rIns="44194" bIns="2208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 sz="2000"/>
              <a:t>Simultaneous fitting</a:t>
            </a:r>
            <a:endParaRPr sz="2000"/>
          </a:p>
        </p:txBody>
      </p:sp>
      <p:sp>
        <p:nvSpPr>
          <p:cNvPr id="181" name="Google Shape;181;p31"/>
          <p:cNvSpPr txBox="1"/>
          <p:nvPr/>
        </p:nvSpPr>
        <p:spPr>
          <a:xfrm>
            <a:off x="6689131" y="6132787"/>
            <a:ext cx="5482849" cy="727624"/>
          </a:xfrm>
          <a:prstGeom prst="rect">
            <a:avLst/>
          </a:prstGeom>
          <a:noFill/>
          <a:ln>
            <a:noFill/>
          </a:ln>
        </p:spPr>
        <p:txBody>
          <a:bodyPr spcFirstLastPara="1" wrap="square" lIns="44194" tIns="22088" rIns="44194" bIns="2208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 sz="2000"/>
              <a:t>Resolution smearing (pinhole and slit)</a:t>
            </a:r>
            <a:endParaRPr sz="2000"/>
          </a:p>
          <a:p>
            <a:pPr algn="ctr">
              <a:buSzPts val="1300"/>
            </a:pPr>
            <a:r>
              <a:rPr lang="en" sz="2000"/>
              <a:t>Automatically from data or provide parameters</a:t>
            </a:r>
            <a:endParaRPr sz="2000"/>
          </a:p>
        </p:txBody>
      </p:sp>
      <p:sp>
        <p:nvSpPr>
          <p:cNvPr id="182" name="Google Shape;182;p31"/>
          <p:cNvSpPr txBox="1"/>
          <p:nvPr/>
        </p:nvSpPr>
        <p:spPr>
          <a:xfrm>
            <a:off x="-102381" y="183294"/>
            <a:ext cx="2992897" cy="1342178"/>
          </a:xfrm>
          <a:prstGeom prst="rect">
            <a:avLst/>
          </a:prstGeom>
          <a:noFill/>
          <a:ln>
            <a:noFill/>
          </a:ln>
        </p:spPr>
        <p:txBody>
          <a:bodyPr spcFirstLastPara="1" wrap="square" lIns="44194" tIns="22088" rIns="44194" bIns="2208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r">
              <a:buSzPts val="1500"/>
            </a:pPr>
            <a:r>
              <a:rPr lang="en" sz="2000"/>
              <a:t>Data management</a:t>
            </a:r>
            <a:endParaRPr sz="2000"/>
          </a:p>
          <a:p>
            <a:pPr algn="r">
              <a:buSzPts val="1300"/>
            </a:pPr>
            <a:r>
              <a:rPr lang="en" sz="2000"/>
              <a:t>Common data formats supported, including </a:t>
            </a:r>
            <a:r>
              <a:rPr lang="en" sz="2000" err="1"/>
              <a:t>NXCansas</a:t>
            </a:r>
            <a:r>
              <a:rPr lang="en" sz="2000"/>
              <a:t> &amp; </a:t>
            </a:r>
            <a:r>
              <a:rPr lang="en" sz="2000" i="1"/>
              <a:t>cansas1D</a:t>
            </a:r>
            <a:endParaRPr sz="2000"/>
          </a:p>
        </p:txBody>
      </p:sp>
      <p:sp>
        <p:nvSpPr>
          <p:cNvPr id="183" name="Google Shape;183;p31"/>
          <p:cNvSpPr txBox="1"/>
          <p:nvPr/>
        </p:nvSpPr>
        <p:spPr>
          <a:xfrm>
            <a:off x="2802884" y="856614"/>
            <a:ext cx="3255701" cy="1005937"/>
          </a:xfrm>
          <a:prstGeom prst="rect">
            <a:avLst/>
          </a:prstGeom>
          <a:noFill/>
          <a:ln>
            <a:noFill/>
          </a:ln>
        </p:spPr>
        <p:txBody>
          <a:bodyPr spcFirstLastPara="1" wrap="square" lIns="44194" tIns="22088" rIns="44194" bIns="2208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 sz="2000"/>
              <a:t>Wide choice of built-in models (&gt; 70)</a:t>
            </a:r>
            <a:endParaRPr sz="2000"/>
          </a:p>
          <a:p>
            <a:pPr algn="ctr">
              <a:buSzPts val="1500"/>
            </a:pPr>
            <a:r>
              <a:rPr lang="en" sz="2000"/>
              <a:t>P(Q), S(Q) &amp; P(Q)*S(Q)</a:t>
            </a:r>
            <a:endParaRPr sz="2000"/>
          </a:p>
        </p:txBody>
      </p:sp>
      <p:sp>
        <p:nvSpPr>
          <p:cNvPr id="184" name="Google Shape;184;p31"/>
          <p:cNvSpPr txBox="1"/>
          <p:nvPr/>
        </p:nvSpPr>
        <p:spPr>
          <a:xfrm>
            <a:off x="259243" y="6195916"/>
            <a:ext cx="5794461" cy="717705"/>
          </a:xfrm>
          <a:prstGeom prst="rect">
            <a:avLst/>
          </a:prstGeom>
          <a:noFill/>
          <a:ln>
            <a:noFill/>
          </a:ln>
        </p:spPr>
        <p:txBody>
          <a:bodyPr spcFirstLastPara="1" wrap="square" lIns="44194" tIns="22088" rIns="44194" bIns="2208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 sz="2000"/>
              <a:t>Generic parameter polydispersity</a:t>
            </a:r>
            <a:endParaRPr sz="2000"/>
          </a:p>
          <a:p>
            <a:pPr algn="ctr">
              <a:buSzPts val="1300"/>
            </a:pPr>
            <a:r>
              <a:rPr lang="en" sz="2000"/>
              <a:t>Choice of distribution and distribution parameters</a:t>
            </a:r>
            <a:endParaRPr sz="2000"/>
          </a:p>
        </p:txBody>
      </p:sp>
      <p:sp>
        <p:nvSpPr>
          <p:cNvPr id="185" name="Google Shape;185;p31"/>
          <p:cNvSpPr txBox="1"/>
          <p:nvPr/>
        </p:nvSpPr>
        <p:spPr>
          <a:xfrm>
            <a:off x="-99986" y="4270995"/>
            <a:ext cx="2160258" cy="1269886"/>
          </a:xfrm>
          <a:prstGeom prst="rect">
            <a:avLst/>
          </a:prstGeom>
          <a:noFill/>
          <a:ln>
            <a:noFill/>
          </a:ln>
        </p:spPr>
        <p:txBody>
          <a:bodyPr spcFirstLastPara="1" wrap="square" lIns="44194" tIns="22088" rIns="44194" bIns="2208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 sz="2000"/>
              <a:t>Analysis Tool Choice </a:t>
            </a:r>
            <a:endParaRPr sz="2000"/>
          </a:p>
          <a:p>
            <a:pPr algn="ctr">
              <a:buSzPts val="1500"/>
            </a:pPr>
            <a:r>
              <a:rPr lang="en" sz="2000"/>
              <a:t>&amp; </a:t>
            </a:r>
            <a:endParaRPr sz="2000"/>
          </a:p>
          <a:p>
            <a:pPr algn="ctr">
              <a:buSzPts val="1500"/>
            </a:pPr>
            <a:r>
              <a:rPr lang="en" sz="2000"/>
              <a:t>Plotting</a:t>
            </a:r>
            <a:endParaRPr sz="2000"/>
          </a:p>
        </p:txBody>
      </p:sp>
      <p:grpSp>
        <p:nvGrpSpPr>
          <p:cNvPr id="2" name="Group 1">
            <a:extLst>
              <a:ext uri="{FF2B5EF4-FFF2-40B4-BE49-F238E27FC236}">
                <a16:creationId xmlns:a16="http://schemas.microsoft.com/office/drawing/2014/main" id="{5303C7AC-386A-3B6F-E6B4-C41EE5472DFD}"/>
              </a:ext>
            </a:extLst>
          </p:cNvPr>
          <p:cNvGrpSpPr/>
          <p:nvPr/>
        </p:nvGrpSpPr>
        <p:grpSpPr>
          <a:xfrm>
            <a:off x="1561013" y="1246309"/>
            <a:ext cx="10253972" cy="5028082"/>
            <a:chOff x="2680495" y="1396827"/>
            <a:chExt cx="8983972" cy="4411825"/>
          </a:xfrm>
        </p:grpSpPr>
        <p:pic>
          <p:nvPicPr>
            <p:cNvPr id="179" name="Google Shape;179;p31"/>
            <p:cNvPicPr preferRelativeResize="0"/>
            <p:nvPr/>
          </p:nvPicPr>
          <p:blipFill rotWithShape="1">
            <a:blip r:embed="rId3">
              <a:alphaModFix/>
            </a:blip>
            <a:srcRect t="1833" r="2467" b="8278"/>
            <a:stretch/>
          </p:blipFill>
          <p:spPr>
            <a:xfrm>
              <a:off x="3419451" y="2123036"/>
              <a:ext cx="8245016" cy="3538159"/>
            </a:xfrm>
            <a:prstGeom prst="rect">
              <a:avLst/>
            </a:prstGeom>
            <a:noFill/>
            <a:ln>
              <a:noFill/>
            </a:ln>
          </p:spPr>
        </p:pic>
        <p:sp>
          <p:nvSpPr>
            <p:cNvPr id="186" name="Google Shape;186;p31"/>
            <p:cNvSpPr/>
            <p:nvPr/>
          </p:nvSpPr>
          <p:spPr>
            <a:xfrm rot="2916262">
              <a:off x="2341334" y="1997795"/>
              <a:ext cx="1365223" cy="357247"/>
            </a:xfrm>
            <a:prstGeom prst="rightArrow">
              <a:avLst>
                <a:gd name="adj1" fmla="val 7462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endParaRPr sz="1050"/>
            </a:p>
          </p:txBody>
        </p:sp>
        <p:sp>
          <p:nvSpPr>
            <p:cNvPr id="187" name="Google Shape;187;p31"/>
            <p:cNvSpPr/>
            <p:nvPr/>
          </p:nvSpPr>
          <p:spPr>
            <a:xfrm rot="1109502">
              <a:off x="2680495" y="4709517"/>
              <a:ext cx="772173" cy="29134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endParaRPr sz="1050"/>
            </a:p>
          </p:txBody>
        </p:sp>
        <p:sp>
          <p:nvSpPr>
            <p:cNvPr id="188" name="Google Shape;188;p31"/>
            <p:cNvSpPr/>
            <p:nvPr/>
          </p:nvSpPr>
          <p:spPr>
            <a:xfrm rot="18900957">
              <a:off x="3888073" y="4873661"/>
              <a:ext cx="1969180" cy="29131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endParaRPr sz="1050"/>
            </a:p>
          </p:txBody>
        </p:sp>
        <p:sp>
          <p:nvSpPr>
            <p:cNvPr id="189" name="Google Shape;189;p31"/>
            <p:cNvSpPr/>
            <p:nvPr/>
          </p:nvSpPr>
          <p:spPr>
            <a:xfrm rot="13758092">
              <a:off x="6826251" y="5141825"/>
              <a:ext cx="1025881" cy="30777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endParaRPr sz="1050"/>
            </a:p>
          </p:txBody>
        </p:sp>
        <p:sp>
          <p:nvSpPr>
            <p:cNvPr id="190" name="Google Shape;190;p31"/>
            <p:cNvSpPr/>
            <p:nvPr/>
          </p:nvSpPr>
          <p:spPr>
            <a:xfrm rot="4320000">
              <a:off x="5362965" y="2376890"/>
              <a:ext cx="979998" cy="29126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endParaRPr sz="1050"/>
            </a:p>
          </p:txBody>
        </p:sp>
        <p:sp>
          <p:nvSpPr>
            <p:cNvPr id="191" name="Google Shape;191;p31"/>
            <p:cNvSpPr/>
            <p:nvPr/>
          </p:nvSpPr>
          <p:spPr>
            <a:xfrm rot="7518490">
              <a:off x="9613785" y="1873095"/>
              <a:ext cx="1243922" cy="29138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endParaRPr sz="105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5614075" y="126980"/>
            <a:ext cx="6431908" cy="432399"/>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rPr>
              <a:t>Fitting Perspective: 2D Analysis</a:t>
            </a:r>
            <a:endParaRPr lang="en-US" sz="3200">
              <a:solidFill>
                <a:srgbClr val="0070C0"/>
              </a:solidFill>
            </a:endParaRPr>
          </a:p>
        </p:txBody>
      </p:sp>
      <p:pic>
        <p:nvPicPr>
          <p:cNvPr id="197" name="Google Shape;197;p32"/>
          <p:cNvPicPr preferRelativeResize="0"/>
          <p:nvPr/>
        </p:nvPicPr>
        <p:blipFill>
          <a:blip r:embed="rId3">
            <a:alphaModFix/>
          </a:blip>
          <a:stretch>
            <a:fillRect/>
          </a:stretch>
        </p:blipFill>
        <p:spPr>
          <a:xfrm>
            <a:off x="-275799" y="4127183"/>
            <a:ext cx="3750758" cy="2833234"/>
          </a:xfrm>
          <a:prstGeom prst="rect">
            <a:avLst/>
          </a:prstGeom>
          <a:noFill/>
          <a:ln>
            <a:noFill/>
          </a:ln>
        </p:spPr>
      </p:pic>
      <p:pic>
        <p:nvPicPr>
          <p:cNvPr id="198" name="Google Shape;198;p32"/>
          <p:cNvPicPr preferRelativeResize="0"/>
          <p:nvPr/>
        </p:nvPicPr>
        <p:blipFill>
          <a:blip r:embed="rId4">
            <a:alphaModFix/>
          </a:blip>
          <a:stretch>
            <a:fillRect/>
          </a:stretch>
        </p:blipFill>
        <p:spPr>
          <a:xfrm>
            <a:off x="106844" y="218820"/>
            <a:ext cx="3543299" cy="4024861"/>
          </a:xfrm>
          <a:prstGeom prst="rect">
            <a:avLst/>
          </a:prstGeom>
          <a:noFill/>
          <a:ln>
            <a:noFill/>
          </a:ln>
        </p:spPr>
      </p:pic>
      <p:sp>
        <p:nvSpPr>
          <p:cNvPr id="5" name="Google Shape;210;p33">
            <a:extLst>
              <a:ext uri="{FF2B5EF4-FFF2-40B4-BE49-F238E27FC236}">
                <a16:creationId xmlns:a16="http://schemas.microsoft.com/office/drawing/2014/main" id="{4459932F-758B-4C9A-B24E-09B4896EEB9C}"/>
              </a:ext>
            </a:extLst>
          </p:cNvPr>
          <p:cNvSpPr txBox="1"/>
          <p:nvPr/>
        </p:nvSpPr>
        <p:spPr>
          <a:xfrm>
            <a:off x="3597519" y="4574270"/>
            <a:ext cx="3961094" cy="2061533"/>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Calibri"/>
              </a:rPr>
              <a:t>Orientational polydispersity = “jitter”</a:t>
            </a:r>
          </a:p>
          <a:p>
            <a:pPr algn="ctr">
              <a:buSzPts val="1500"/>
            </a:pPr>
            <a:endParaRPr lang="en-US" sz="2000" dirty="0">
              <a:latin typeface="Calibri"/>
            </a:endParaRPr>
          </a:p>
          <a:p>
            <a:pPr algn="ctr">
              <a:buSzPts val="1500"/>
            </a:pPr>
            <a:r>
              <a:rPr lang="en-US" sz="2000" dirty="0">
                <a:latin typeface="Calibri"/>
              </a:rPr>
              <a:t>Decouples the frame for the object’s orientation with respect to the beam and the “jitter” around the axis of the object.</a:t>
            </a:r>
            <a:endParaRPr lang="en" sz="2000">
              <a:latin typeface="Calibri"/>
            </a:endParaRPr>
          </a:p>
          <a:p>
            <a:pPr algn="ctr">
              <a:buSzPts val="1500"/>
            </a:pPr>
            <a:endParaRPr sz="2000" dirty="0">
              <a:solidFill>
                <a:srgbClr val="C00000"/>
              </a:solidFill>
              <a:latin typeface="Calibri"/>
            </a:endParaRPr>
          </a:p>
        </p:txBody>
      </p:sp>
      <p:sp>
        <p:nvSpPr>
          <p:cNvPr id="6" name="Google Shape;210;p33">
            <a:extLst>
              <a:ext uri="{FF2B5EF4-FFF2-40B4-BE49-F238E27FC236}">
                <a16:creationId xmlns:a16="http://schemas.microsoft.com/office/drawing/2014/main" id="{A6499E55-AE0C-4B18-81CA-0014DB989388}"/>
              </a:ext>
            </a:extLst>
          </p:cNvPr>
          <p:cNvSpPr txBox="1"/>
          <p:nvPr/>
        </p:nvSpPr>
        <p:spPr>
          <a:xfrm>
            <a:off x="8409408" y="5902022"/>
            <a:ext cx="3192038" cy="571204"/>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US" sz="2000" dirty="0">
                <a:solidFill>
                  <a:srgbClr val="C00000"/>
                </a:solidFill>
                <a:latin typeface="Calibri"/>
              </a:rPr>
              <a:t>Turning on GPU Option highly recommended for fitting</a:t>
            </a:r>
            <a:endParaRPr lang="en" sz="2000" dirty="0">
              <a:latin typeface="Calibri"/>
            </a:endParaRPr>
          </a:p>
        </p:txBody>
      </p:sp>
      <p:pic>
        <p:nvPicPr>
          <p:cNvPr id="4" name="Picture 6" descr="Graphical user interface, application&#10;&#10;Description automatically generated">
            <a:extLst>
              <a:ext uri="{FF2B5EF4-FFF2-40B4-BE49-F238E27FC236}">
                <a16:creationId xmlns:a16="http://schemas.microsoft.com/office/drawing/2014/main" id="{0FFD020E-5129-4787-FE76-CE46F76CD904}"/>
              </a:ext>
            </a:extLst>
          </p:cNvPr>
          <p:cNvPicPr>
            <a:picLocks noChangeAspect="1"/>
          </p:cNvPicPr>
          <p:nvPr/>
        </p:nvPicPr>
        <p:blipFill>
          <a:blip r:embed="rId5"/>
          <a:stretch>
            <a:fillRect/>
          </a:stretch>
        </p:blipFill>
        <p:spPr>
          <a:xfrm>
            <a:off x="3595511" y="689550"/>
            <a:ext cx="6546144" cy="3439842"/>
          </a:xfrm>
          <a:prstGeom prst="rect">
            <a:avLst/>
          </a:prstGeom>
        </p:spPr>
      </p:pic>
      <p:pic>
        <p:nvPicPr>
          <p:cNvPr id="2" name="Picture 2" descr="Graphical user interface&#10;&#10;Description automatically generated">
            <a:extLst>
              <a:ext uri="{FF2B5EF4-FFF2-40B4-BE49-F238E27FC236}">
                <a16:creationId xmlns:a16="http://schemas.microsoft.com/office/drawing/2014/main" id="{05C4E268-E5A4-12B0-E62B-B6C24484049D}"/>
              </a:ext>
            </a:extLst>
          </p:cNvPr>
          <p:cNvPicPr>
            <a:picLocks noChangeAspect="1"/>
          </p:cNvPicPr>
          <p:nvPr/>
        </p:nvPicPr>
        <p:blipFill>
          <a:blip r:embed="rId6"/>
          <a:stretch>
            <a:fillRect/>
          </a:stretch>
        </p:blipFill>
        <p:spPr>
          <a:xfrm>
            <a:off x="7785425" y="1875535"/>
            <a:ext cx="4042507" cy="385047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616002" y="175247"/>
            <a:ext cx="5793089" cy="49231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a:solidFill>
                  <a:srgbClr val="0070C0"/>
                </a:solidFill>
              </a:rPr>
              <a:t>Choice of Fitting Algorithms</a:t>
            </a:r>
            <a:endParaRPr sz="3200" b="1">
              <a:solidFill>
                <a:srgbClr val="0070C0"/>
              </a:solidFill>
            </a:endParaRPr>
          </a:p>
        </p:txBody>
      </p:sp>
      <p:sp>
        <p:nvSpPr>
          <p:cNvPr id="204" name="Google Shape;204;p33"/>
          <p:cNvSpPr txBox="1">
            <a:spLocks noGrp="1"/>
          </p:cNvSpPr>
          <p:nvPr>
            <p:ph type="sldNum" idx="12"/>
          </p:nvPr>
        </p:nvSpPr>
        <p:spPr>
          <a:xfrm>
            <a:off x="8806405" y="6978551"/>
            <a:ext cx="367425" cy="256275"/>
          </a:xfrm>
          <a:prstGeom prst="rect">
            <a:avLst/>
          </a:prstGeom>
          <a:noFill/>
          <a:ln>
            <a:noFill/>
          </a:ln>
        </p:spPr>
        <p:txBody>
          <a:bodyPr spcFirstLastPara="1" wrap="square" lIns="24563" tIns="24563" rIns="24563" bIns="2456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fld id="{00000000-1234-1234-1234-123412341234}" type="slidenum">
              <a:rPr lang="en"/>
              <a:pPr/>
              <a:t>23</a:t>
            </a:fld>
            <a:endParaRPr/>
          </a:p>
        </p:txBody>
      </p:sp>
      <p:pic>
        <p:nvPicPr>
          <p:cNvPr id="205" name="Google Shape;205;p33"/>
          <p:cNvPicPr preferRelativeResize="0"/>
          <p:nvPr/>
        </p:nvPicPr>
        <p:blipFill rotWithShape="1">
          <a:blip r:embed="rId3">
            <a:alphaModFix/>
          </a:blip>
          <a:srcRect/>
          <a:stretch/>
        </p:blipFill>
        <p:spPr>
          <a:xfrm>
            <a:off x="6695420" y="2437888"/>
            <a:ext cx="3100086" cy="3935655"/>
          </a:xfrm>
          <a:prstGeom prst="rect">
            <a:avLst/>
          </a:prstGeom>
          <a:noFill/>
          <a:ln>
            <a:noFill/>
          </a:ln>
        </p:spPr>
      </p:pic>
      <p:pic>
        <p:nvPicPr>
          <p:cNvPr id="206" name="Google Shape;206;p33"/>
          <p:cNvPicPr preferRelativeResize="0"/>
          <p:nvPr/>
        </p:nvPicPr>
        <p:blipFill rotWithShape="1">
          <a:blip r:embed="rId4">
            <a:alphaModFix/>
          </a:blip>
          <a:srcRect/>
          <a:stretch/>
        </p:blipFill>
        <p:spPr>
          <a:xfrm>
            <a:off x="4451014" y="4198462"/>
            <a:ext cx="2285896" cy="2314228"/>
          </a:xfrm>
          <a:prstGeom prst="rect">
            <a:avLst/>
          </a:prstGeom>
          <a:noFill/>
          <a:ln>
            <a:noFill/>
          </a:ln>
        </p:spPr>
      </p:pic>
      <p:pic>
        <p:nvPicPr>
          <p:cNvPr id="207" name="Google Shape;207;p33"/>
          <p:cNvPicPr preferRelativeResize="0"/>
          <p:nvPr/>
        </p:nvPicPr>
        <p:blipFill rotWithShape="1">
          <a:blip r:embed="rId5">
            <a:alphaModFix/>
          </a:blip>
          <a:srcRect/>
          <a:stretch/>
        </p:blipFill>
        <p:spPr>
          <a:xfrm>
            <a:off x="4492959" y="1891278"/>
            <a:ext cx="2206458" cy="2231144"/>
          </a:xfrm>
          <a:prstGeom prst="rect">
            <a:avLst/>
          </a:prstGeom>
          <a:noFill/>
          <a:ln>
            <a:noFill/>
          </a:ln>
        </p:spPr>
      </p:pic>
      <p:pic>
        <p:nvPicPr>
          <p:cNvPr id="208" name="Google Shape;208;p33"/>
          <p:cNvPicPr preferRelativeResize="0"/>
          <p:nvPr/>
        </p:nvPicPr>
        <p:blipFill rotWithShape="1">
          <a:blip r:embed="rId6">
            <a:alphaModFix/>
          </a:blip>
          <a:srcRect/>
          <a:stretch/>
        </p:blipFill>
        <p:spPr>
          <a:xfrm>
            <a:off x="10005572" y="2052873"/>
            <a:ext cx="2118116" cy="2146448"/>
          </a:xfrm>
          <a:prstGeom prst="rect">
            <a:avLst/>
          </a:prstGeom>
          <a:noFill/>
          <a:ln>
            <a:noFill/>
          </a:ln>
        </p:spPr>
      </p:pic>
      <p:pic>
        <p:nvPicPr>
          <p:cNvPr id="209" name="Google Shape;209;p33"/>
          <p:cNvPicPr preferRelativeResize="0"/>
          <p:nvPr/>
        </p:nvPicPr>
        <p:blipFill rotWithShape="1">
          <a:blip r:embed="rId7">
            <a:alphaModFix/>
          </a:blip>
          <a:srcRect/>
          <a:stretch/>
        </p:blipFill>
        <p:spPr>
          <a:xfrm>
            <a:off x="9949646" y="4575966"/>
            <a:ext cx="2174043" cy="2188393"/>
          </a:xfrm>
          <a:prstGeom prst="rect">
            <a:avLst/>
          </a:prstGeom>
          <a:noFill/>
          <a:ln>
            <a:noFill/>
          </a:ln>
        </p:spPr>
      </p:pic>
      <p:sp>
        <p:nvSpPr>
          <p:cNvPr id="210" name="Google Shape;210;p33"/>
          <p:cNvSpPr txBox="1"/>
          <p:nvPr/>
        </p:nvSpPr>
        <p:spPr>
          <a:xfrm>
            <a:off x="3085159" y="871826"/>
            <a:ext cx="5795668" cy="665920"/>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500"/>
            </a:pPr>
            <a:r>
              <a:rPr lang="en" sz="2400"/>
              <a:t>Uses bumps package from P. Kienzle</a:t>
            </a:r>
          </a:p>
          <a:p>
            <a:pPr algn="ctr">
              <a:buSzPts val="1500"/>
            </a:pPr>
            <a:r>
              <a:rPr lang="en" sz="2400">
                <a:solidFill>
                  <a:srgbClr val="C00000"/>
                </a:solidFill>
              </a:rPr>
              <a:t>(also </a:t>
            </a:r>
            <a:r>
              <a:rPr lang="en-US" sz="2400">
                <a:solidFill>
                  <a:srgbClr val="C00000"/>
                </a:solidFill>
              </a:rPr>
              <a:t>has DANSE origins)</a:t>
            </a:r>
            <a:endParaRPr sz="2400">
              <a:solidFill>
                <a:srgbClr val="C00000"/>
              </a:solidFill>
            </a:endParaRPr>
          </a:p>
        </p:txBody>
      </p:sp>
      <p:pic>
        <p:nvPicPr>
          <p:cNvPr id="2" name="Picture 2" descr="Graphical user interface, text, application&#10;&#10;Description automatically generated">
            <a:extLst>
              <a:ext uri="{FF2B5EF4-FFF2-40B4-BE49-F238E27FC236}">
                <a16:creationId xmlns:a16="http://schemas.microsoft.com/office/drawing/2014/main" id="{0A68726F-3C64-2DF2-F9B9-A91241EF2E53}"/>
              </a:ext>
            </a:extLst>
          </p:cNvPr>
          <p:cNvPicPr>
            <a:picLocks noChangeAspect="1"/>
          </p:cNvPicPr>
          <p:nvPr/>
        </p:nvPicPr>
        <p:blipFill>
          <a:blip r:embed="rId8"/>
          <a:stretch>
            <a:fillRect/>
          </a:stretch>
        </p:blipFill>
        <p:spPr>
          <a:xfrm>
            <a:off x="110455" y="1643872"/>
            <a:ext cx="4295163" cy="51082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4205315" y="143122"/>
            <a:ext cx="3983631" cy="473836"/>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a:solidFill>
                  <a:srgbClr val="0070C0"/>
                </a:solidFill>
              </a:rPr>
              <a:t>Plugin Model Editor</a:t>
            </a:r>
            <a:endParaRPr sz="3200" b="1">
              <a:solidFill>
                <a:srgbClr val="0070C0"/>
              </a:solidFill>
            </a:endParaRPr>
          </a:p>
        </p:txBody>
      </p:sp>
      <p:pic>
        <p:nvPicPr>
          <p:cNvPr id="216" name="Google Shape;216;p34"/>
          <p:cNvPicPr preferRelativeResize="0"/>
          <p:nvPr/>
        </p:nvPicPr>
        <p:blipFill rotWithShape="1">
          <a:blip r:embed="rId3">
            <a:alphaModFix/>
          </a:blip>
          <a:srcRect t="16853"/>
          <a:stretch/>
        </p:blipFill>
        <p:spPr>
          <a:xfrm>
            <a:off x="75377" y="972147"/>
            <a:ext cx="12041245" cy="5621322"/>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AB63FB3-943E-7BC9-EE1A-429E5CDCE80B}"/>
                  </a:ext>
                </a:extLst>
              </p14:cNvPr>
              <p14:cNvContentPartPr/>
              <p14:nvPr/>
            </p14:nvContentPartPr>
            <p14:xfrm>
              <a:off x="6683224" y="4428264"/>
              <a:ext cx="542925" cy="9524"/>
            </p14:xfrm>
          </p:contentPart>
        </mc:Choice>
        <mc:Fallback xmlns="">
          <p:pic>
            <p:nvPicPr>
              <p:cNvPr id="2" name="Ink 1">
                <a:extLst>
                  <a:ext uri="{FF2B5EF4-FFF2-40B4-BE49-F238E27FC236}">
                    <a16:creationId xmlns:a16="http://schemas.microsoft.com/office/drawing/2014/main" id="{1AB63FB3-943E-7BC9-EE1A-429E5CDCE80B}"/>
                  </a:ext>
                </a:extLst>
              </p:cNvPr>
              <p:cNvPicPr/>
              <p:nvPr/>
            </p:nvPicPr>
            <p:blipFill>
              <a:blip r:embed="rId5"/>
              <a:stretch>
                <a:fillRect/>
              </a:stretch>
            </p:blipFill>
            <p:spPr>
              <a:xfrm>
                <a:off x="6629434" y="1571064"/>
                <a:ext cx="650147" cy="571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5789B62-46AA-A468-00F7-64D33B58E60F}"/>
                  </a:ext>
                </a:extLst>
              </p14:cNvPr>
              <p14:cNvContentPartPr/>
              <p14:nvPr/>
            </p14:nvContentPartPr>
            <p14:xfrm>
              <a:off x="6712796" y="3936377"/>
              <a:ext cx="581024" cy="47624"/>
            </p14:xfrm>
          </p:contentPart>
        </mc:Choice>
        <mc:Fallback xmlns="">
          <p:pic>
            <p:nvPicPr>
              <p:cNvPr id="3" name="Ink 2">
                <a:extLst>
                  <a:ext uri="{FF2B5EF4-FFF2-40B4-BE49-F238E27FC236}">
                    <a16:creationId xmlns:a16="http://schemas.microsoft.com/office/drawing/2014/main" id="{25789B62-46AA-A468-00F7-64D33B58E60F}"/>
                  </a:ext>
                </a:extLst>
              </p:cNvPr>
              <p:cNvPicPr/>
              <p:nvPr/>
            </p:nvPicPr>
            <p:blipFill>
              <a:blip r:embed="rId7"/>
              <a:stretch>
                <a:fillRect/>
              </a:stretch>
            </p:blipFill>
            <p:spPr>
              <a:xfrm>
                <a:off x="6659124" y="3821158"/>
                <a:ext cx="688728" cy="27767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F039BBC-0567-6936-B51E-EF38FD179F5D}"/>
                  </a:ext>
                </a:extLst>
              </p14:cNvPr>
              <p14:cNvContentPartPr/>
              <p14:nvPr/>
            </p14:nvContentPartPr>
            <p14:xfrm>
              <a:off x="6712993" y="1943454"/>
              <a:ext cx="1104899" cy="19049"/>
            </p14:xfrm>
          </p:contentPart>
        </mc:Choice>
        <mc:Fallback xmlns="">
          <p:pic>
            <p:nvPicPr>
              <p:cNvPr id="4" name="Ink 3">
                <a:extLst>
                  <a:ext uri="{FF2B5EF4-FFF2-40B4-BE49-F238E27FC236}">
                    <a16:creationId xmlns:a16="http://schemas.microsoft.com/office/drawing/2014/main" id="{9F039BBC-0567-6936-B51E-EF38FD179F5D}"/>
                  </a:ext>
                </a:extLst>
              </p:cNvPr>
              <p:cNvPicPr/>
              <p:nvPr/>
            </p:nvPicPr>
            <p:blipFill>
              <a:blip r:embed="rId9"/>
              <a:stretch>
                <a:fillRect/>
              </a:stretch>
            </p:blipFill>
            <p:spPr>
              <a:xfrm>
                <a:off x="6659200" y="1839897"/>
                <a:ext cx="1212125" cy="226510"/>
              </a:xfrm>
              <a:prstGeom prst="rect">
                <a:avLst/>
              </a:prstGeom>
            </p:spPr>
          </p:pic>
        </mc:Fallback>
      </mc:AlternateContent>
      <p:sp>
        <p:nvSpPr>
          <p:cNvPr id="5" name="TextBox 4">
            <a:extLst>
              <a:ext uri="{FF2B5EF4-FFF2-40B4-BE49-F238E27FC236}">
                <a16:creationId xmlns:a16="http://schemas.microsoft.com/office/drawing/2014/main" id="{37207041-1884-047C-6002-33817623D47B}"/>
              </a:ext>
            </a:extLst>
          </p:cNvPr>
          <p:cNvSpPr txBox="1"/>
          <p:nvPr/>
        </p:nvSpPr>
        <p:spPr>
          <a:xfrm>
            <a:off x="8802511" y="2135010"/>
            <a:ext cx="31665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highlight>
                  <a:srgbClr val="00FFFF"/>
                </a:highlight>
              </a:rPr>
              <a:t>Model Documentation built in</a:t>
            </a:r>
          </a:p>
        </p:txBody>
      </p:sp>
      <p:sp>
        <p:nvSpPr>
          <p:cNvPr id="9" name="TextBox 8">
            <a:extLst>
              <a:ext uri="{FF2B5EF4-FFF2-40B4-BE49-F238E27FC236}">
                <a16:creationId xmlns:a16="http://schemas.microsoft.com/office/drawing/2014/main" id="{D3FE9C23-27EF-1D49-F11D-84603C62E8C3}"/>
              </a:ext>
            </a:extLst>
          </p:cNvPr>
          <p:cNvSpPr txBox="1"/>
          <p:nvPr/>
        </p:nvSpPr>
        <p:spPr>
          <a:xfrm>
            <a:off x="9310511" y="3983566"/>
            <a:ext cx="2362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highlight>
                  <a:srgbClr val="00FFFF"/>
                </a:highlight>
              </a:rPr>
              <a:t>Parameter definition</a:t>
            </a:r>
            <a:endParaRPr lang="en-US">
              <a:highlight>
                <a:srgbClr val="00FFFF"/>
              </a:highlight>
            </a:endParaRPr>
          </a:p>
        </p:txBody>
      </p:sp>
      <p:sp>
        <p:nvSpPr>
          <p:cNvPr id="10" name="TextBox 9">
            <a:extLst>
              <a:ext uri="{FF2B5EF4-FFF2-40B4-BE49-F238E27FC236}">
                <a16:creationId xmlns:a16="http://schemas.microsoft.com/office/drawing/2014/main" id="{ECD551A7-E40B-C9F0-A3E8-21E9F2F2044D}"/>
              </a:ext>
            </a:extLst>
          </p:cNvPr>
          <p:cNvSpPr txBox="1"/>
          <p:nvPr/>
        </p:nvSpPr>
        <p:spPr>
          <a:xfrm>
            <a:off x="7680678" y="4350455"/>
            <a:ext cx="2362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highlight>
                  <a:srgbClr val="00FFFF"/>
                </a:highlight>
              </a:rPr>
              <a:t>Model calculation</a:t>
            </a:r>
            <a:endParaRPr lang="en-US" dirty="0">
              <a:highlight>
                <a:srgbClr val="00FFFF"/>
              </a:highlight>
            </a:endParaRPr>
          </a:p>
        </p:txBody>
      </p:sp>
      <p:sp>
        <p:nvSpPr>
          <p:cNvPr id="11" name="TextBox 10">
            <a:extLst>
              <a:ext uri="{FF2B5EF4-FFF2-40B4-BE49-F238E27FC236}">
                <a16:creationId xmlns:a16="http://schemas.microsoft.com/office/drawing/2014/main" id="{265D741A-3174-9670-EC29-C906D970D8EC}"/>
              </a:ext>
            </a:extLst>
          </p:cNvPr>
          <p:cNvSpPr txBox="1"/>
          <p:nvPr/>
        </p:nvSpPr>
        <p:spPr>
          <a:xfrm>
            <a:off x="8710789" y="5133622"/>
            <a:ext cx="2362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highlight>
                  <a:srgbClr val="00FFFF"/>
                </a:highlight>
              </a:rPr>
              <a:t>Tests </a:t>
            </a:r>
            <a:r>
              <a:rPr lang="en-US" sz="1800" dirty="0" err="1">
                <a:highlight>
                  <a:srgbClr val="00FFFF"/>
                </a:highlight>
              </a:rPr>
              <a:t>etc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1736595" y="3513"/>
            <a:ext cx="8729304" cy="693391"/>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rPr>
              <a:t>Plugin Model Editor: Python &amp; C model files</a:t>
            </a:r>
            <a:endParaRPr lang="en-US" sz="3200" b="1">
              <a:solidFill>
                <a:srgbClr val="0070C0"/>
              </a:solidFill>
            </a:endParaRPr>
          </a:p>
        </p:txBody>
      </p:sp>
      <p:pic>
        <p:nvPicPr>
          <p:cNvPr id="222" name="Google Shape;222;p35"/>
          <p:cNvPicPr preferRelativeResize="0"/>
          <p:nvPr/>
        </p:nvPicPr>
        <p:blipFill rotWithShape="1">
          <a:blip r:embed="rId3">
            <a:alphaModFix/>
          </a:blip>
          <a:srcRect t="12808"/>
          <a:stretch/>
        </p:blipFill>
        <p:spPr>
          <a:xfrm>
            <a:off x="489255" y="871227"/>
            <a:ext cx="10714897" cy="5250554"/>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5437D20-AC90-2DF9-16CB-D7D61358E62E}"/>
                  </a:ext>
                </a:extLst>
              </p14:cNvPr>
              <p14:cNvContentPartPr/>
              <p14:nvPr/>
            </p14:nvContentPartPr>
            <p14:xfrm>
              <a:off x="1021562" y="5212198"/>
              <a:ext cx="3895725" cy="85725"/>
            </p14:xfrm>
          </p:contentPart>
        </mc:Choice>
        <mc:Fallback xmlns="">
          <p:pic>
            <p:nvPicPr>
              <p:cNvPr id="4" name="Ink 3">
                <a:extLst>
                  <a:ext uri="{FF2B5EF4-FFF2-40B4-BE49-F238E27FC236}">
                    <a16:creationId xmlns:a16="http://schemas.microsoft.com/office/drawing/2014/main" id="{D5437D20-AC90-2DF9-16CB-D7D61358E62E}"/>
                  </a:ext>
                </a:extLst>
              </p:cNvPr>
              <p:cNvPicPr/>
              <p:nvPr/>
            </p:nvPicPr>
            <p:blipFill>
              <a:blip r:embed="rId5"/>
              <a:stretch>
                <a:fillRect/>
              </a:stretch>
            </p:blipFill>
            <p:spPr>
              <a:xfrm>
                <a:off x="967875" y="5105399"/>
                <a:ext cx="4003459" cy="29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37F246A-CAC6-9A18-CC0A-3EE1AE32E948}"/>
                  </a:ext>
                </a:extLst>
              </p14:cNvPr>
              <p14:cNvContentPartPr/>
              <p14:nvPr/>
            </p14:nvContentPartPr>
            <p14:xfrm>
              <a:off x="4096719" y="5239791"/>
              <a:ext cx="733424" cy="57150"/>
            </p14:xfrm>
          </p:contentPart>
        </mc:Choice>
        <mc:Fallback xmlns="">
          <p:pic>
            <p:nvPicPr>
              <p:cNvPr id="5" name="Ink 4">
                <a:extLst>
                  <a:ext uri="{FF2B5EF4-FFF2-40B4-BE49-F238E27FC236}">
                    <a16:creationId xmlns:a16="http://schemas.microsoft.com/office/drawing/2014/main" id="{637F246A-CAC6-9A18-CC0A-3EE1AE32E948}"/>
                  </a:ext>
                </a:extLst>
              </p:cNvPr>
              <p:cNvPicPr/>
              <p:nvPr/>
            </p:nvPicPr>
            <p:blipFill>
              <a:blip r:embed="rId7"/>
              <a:stretch>
                <a:fillRect/>
              </a:stretch>
            </p:blipFill>
            <p:spPr>
              <a:xfrm>
                <a:off x="4042807" y="5127732"/>
                <a:ext cx="841610" cy="280894"/>
              </a:xfrm>
              <a:prstGeom prst="rect">
                <a:avLst/>
              </a:prstGeom>
            </p:spPr>
          </p:pic>
        </mc:Fallback>
      </mc:AlternateContent>
      <p:sp>
        <p:nvSpPr>
          <p:cNvPr id="8" name="Google Shape;221;p35">
            <a:extLst>
              <a:ext uri="{FF2B5EF4-FFF2-40B4-BE49-F238E27FC236}">
                <a16:creationId xmlns:a16="http://schemas.microsoft.com/office/drawing/2014/main" id="{91D0BCFD-48C7-1814-F005-1B1B5DB4C410}"/>
              </a:ext>
            </a:extLst>
          </p:cNvPr>
          <p:cNvSpPr txBox="1">
            <a:spLocks/>
          </p:cNvSpPr>
          <p:nvPr/>
        </p:nvSpPr>
        <p:spPr>
          <a:xfrm>
            <a:off x="1486828" y="6329524"/>
            <a:ext cx="8785749" cy="375891"/>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SzPts val="2300"/>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9pPr>
          </a:lstStyle>
          <a:p>
            <a:r>
              <a:rPr lang="en" sz="2400" b="1" dirty="0">
                <a:solidFill>
                  <a:srgbClr val="FF0000"/>
                </a:solidFill>
              </a:rPr>
              <a:t>Complex numbers not originally supported – a bit in C now</a:t>
            </a:r>
            <a:endParaRPr lang="en-US" sz="2400" b="1"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4312776" y="64968"/>
            <a:ext cx="3407246" cy="649682"/>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rPr>
              <a:t>BATCH in Fitting </a:t>
            </a:r>
            <a:endParaRPr lang="en-US" dirty="0"/>
          </a:p>
        </p:txBody>
      </p:sp>
      <p:pic>
        <p:nvPicPr>
          <p:cNvPr id="3" name="Picture 3" descr="Graphical user interface&#10;&#10;Description automatically generated">
            <a:extLst>
              <a:ext uri="{FF2B5EF4-FFF2-40B4-BE49-F238E27FC236}">
                <a16:creationId xmlns:a16="http://schemas.microsoft.com/office/drawing/2014/main" id="{7A7DCBC9-E03C-7013-B568-67D875C44031}"/>
              </a:ext>
            </a:extLst>
          </p:cNvPr>
          <p:cNvPicPr>
            <a:picLocks noChangeAspect="1"/>
          </p:cNvPicPr>
          <p:nvPr/>
        </p:nvPicPr>
        <p:blipFill>
          <a:blip r:embed="rId3"/>
          <a:stretch>
            <a:fillRect/>
          </a:stretch>
        </p:blipFill>
        <p:spPr>
          <a:xfrm>
            <a:off x="220785" y="923438"/>
            <a:ext cx="6318737" cy="3926739"/>
          </a:xfrm>
          <a:prstGeom prst="rect">
            <a:avLst/>
          </a:prstGeom>
        </p:spPr>
      </p:pic>
      <p:pic>
        <p:nvPicPr>
          <p:cNvPr id="4" name="Picture 4" descr="Table&#10;&#10;Description automatically generated">
            <a:extLst>
              <a:ext uri="{FF2B5EF4-FFF2-40B4-BE49-F238E27FC236}">
                <a16:creationId xmlns:a16="http://schemas.microsoft.com/office/drawing/2014/main" id="{6048F088-71D7-10EE-9B82-C74363BA9B20}"/>
              </a:ext>
            </a:extLst>
          </p:cNvPr>
          <p:cNvPicPr>
            <a:picLocks noChangeAspect="1"/>
          </p:cNvPicPr>
          <p:nvPr/>
        </p:nvPicPr>
        <p:blipFill>
          <a:blip r:embed="rId4"/>
          <a:stretch>
            <a:fillRect/>
          </a:stretch>
        </p:blipFill>
        <p:spPr>
          <a:xfrm>
            <a:off x="142630" y="4921665"/>
            <a:ext cx="7461738" cy="2026285"/>
          </a:xfrm>
          <a:prstGeom prst="rect">
            <a:avLst/>
          </a:prstGeom>
        </p:spPr>
      </p:pic>
      <p:pic>
        <p:nvPicPr>
          <p:cNvPr id="5" name="Picture 5" descr="Chart&#10;&#10;Description automatically generated">
            <a:extLst>
              <a:ext uri="{FF2B5EF4-FFF2-40B4-BE49-F238E27FC236}">
                <a16:creationId xmlns:a16="http://schemas.microsoft.com/office/drawing/2014/main" id="{407E8328-8391-2D63-7F2B-9DB3E9613EEE}"/>
              </a:ext>
            </a:extLst>
          </p:cNvPr>
          <p:cNvPicPr>
            <a:picLocks noChangeAspect="1"/>
          </p:cNvPicPr>
          <p:nvPr/>
        </p:nvPicPr>
        <p:blipFill>
          <a:blip r:embed="rId5"/>
          <a:stretch>
            <a:fillRect/>
          </a:stretch>
        </p:blipFill>
        <p:spPr>
          <a:xfrm>
            <a:off x="7489092" y="924043"/>
            <a:ext cx="4482123" cy="3143991"/>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AEC6A2EE-71B5-9614-1444-61DE3915FCFF}"/>
              </a:ext>
            </a:extLst>
          </p:cNvPr>
          <p:cNvPicPr>
            <a:picLocks noChangeAspect="1"/>
          </p:cNvPicPr>
          <p:nvPr/>
        </p:nvPicPr>
        <p:blipFill>
          <a:blip r:embed="rId6"/>
          <a:stretch>
            <a:fillRect/>
          </a:stretch>
        </p:blipFill>
        <p:spPr>
          <a:xfrm>
            <a:off x="7596554" y="4139921"/>
            <a:ext cx="4325815" cy="2476081"/>
          </a:xfrm>
          <a:prstGeom prst="rect">
            <a:avLst/>
          </a:prstGeom>
        </p:spPr>
      </p:pic>
    </p:spTree>
    <p:extLst>
      <p:ext uri="{BB962C8B-B14F-4D97-AF65-F5344CB8AC3E}">
        <p14:creationId xmlns:p14="http://schemas.microsoft.com/office/powerpoint/2010/main" val="2713057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4312776" y="64968"/>
            <a:ext cx="4130169" cy="649682"/>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rPr>
              <a:t>Constrained Fitting </a:t>
            </a:r>
            <a:endParaRPr lang="en-US" dirty="0"/>
          </a:p>
        </p:txBody>
      </p:sp>
      <p:pic>
        <p:nvPicPr>
          <p:cNvPr id="2" name="Picture 6" descr="Graphical user interface, text, application, email&#10;&#10;Description automatically generated">
            <a:extLst>
              <a:ext uri="{FF2B5EF4-FFF2-40B4-BE49-F238E27FC236}">
                <a16:creationId xmlns:a16="http://schemas.microsoft.com/office/drawing/2014/main" id="{57201553-A559-EE2A-7508-9674FAA8CAF2}"/>
              </a:ext>
            </a:extLst>
          </p:cNvPr>
          <p:cNvPicPr>
            <a:picLocks noChangeAspect="1"/>
          </p:cNvPicPr>
          <p:nvPr/>
        </p:nvPicPr>
        <p:blipFill>
          <a:blip r:embed="rId3"/>
          <a:stretch>
            <a:fillRect/>
          </a:stretch>
        </p:blipFill>
        <p:spPr>
          <a:xfrm>
            <a:off x="1006122" y="1105066"/>
            <a:ext cx="9797669" cy="5337140"/>
          </a:xfrm>
          <a:prstGeom prst="rect">
            <a:avLst/>
          </a:prstGeom>
        </p:spPr>
      </p:pic>
    </p:spTree>
    <p:extLst>
      <p:ext uri="{BB962C8B-B14F-4D97-AF65-F5344CB8AC3E}">
        <p14:creationId xmlns:p14="http://schemas.microsoft.com/office/powerpoint/2010/main" val="322670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3556618" y="267607"/>
            <a:ext cx="8075852" cy="38381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rPr>
              <a:t>Fitting Perspective: </a:t>
            </a:r>
            <a:r>
              <a:rPr lang="en-US" sz="3200" b="1" dirty="0">
                <a:solidFill>
                  <a:srgbClr val="0070C0"/>
                </a:solidFill>
              </a:rPr>
              <a:t>Invariant Calculation</a:t>
            </a:r>
          </a:p>
        </p:txBody>
      </p:sp>
      <p:pic>
        <p:nvPicPr>
          <p:cNvPr id="228" name="Google Shape;228;p36"/>
          <p:cNvPicPr preferRelativeResize="0"/>
          <p:nvPr/>
        </p:nvPicPr>
        <p:blipFill rotWithShape="1">
          <a:blip r:embed="rId3">
            <a:alphaModFix/>
          </a:blip>
          <a:srcRect/>
          <a:stretch/>
        </p:blipFill>
        <p:spPr>
          <a:xfrm>
            <a:off x="555780" y="1135008"/>
            <a:ext cx="4261955" cy="5560798"/>
          </a:xfrm>
          <a:prstGeom prst="rect">
            <a:avLst/>
          </a:prstGeom>
          <a:noFill/>
          <a:ln>
            <a:noFill/>
          </a:ln>
        </p:spPr>
      </p:pic>
      <p:pic>
        <p:nvPicPr>
          <p:cNvPr id="229" name="Google Shape;229;p36"/>
          <p:cNvPicPr preferRelativeResize="0"/>
          <p:nvPr/>
        </p:nvPicPr>
        <p:blipFill rotWithShape="1">
          <a:blip r:embed="rId4">
            <a:alphaModFix/>
          </a:blip>
          <a:srcRect l="10609" t="5640" r="8273" b="7854"/>
          <a:stretch/>
        </p:blipFill>
        <p:spPr>
          <a:xfrm>
            <a:off x="5738932" y="951564"/>
            <a:ext cx="3957404" cy="2110965"/>
          </a:xfrm>
          <a:prstGeom prst="rect">
            <a:avLst/>
          </a:prstGeom>
          <a:noFill/>
          <a:ln>
            <a:noFill/>
          </a:ln>
        </p:spPr>
      </p:pic>
      <p:pic>
        <p:nvPicPr>
          <p:cNvPr id="230" name="Google Shape;230;p36"/>
          <p:cNvPicPr preferRelativeResize="0"/>
          <p:nvPr/>
        </p:nvPicPr>
        <p:blipFill rotWithShape="1">
          <a:blip r:embed="rId5">
            <a:alphaModFix/>
          </a:blip>
          <a:srcRect/>
          <a:stretch/>
        </p:blipFill>
        <p:spPr>
          <a:xfrm>
            <a:off x="5799202" y="3300492"/>
            <a:ext cx="4304466" cy="34934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7"/>
          <p:cNvSpPr txBox="1">
            <a:spLocks noGrp="1"/>
          </p:cNvSpPr>
          <p:nvPr>
            <p:ph type="sldNum" idx="12"/>
          </p:nvPr>
        </p:nvSpPr>
        <p:spPr>
          <a:xfrm>
            <a:off x="8806405" y="6978551"/>
            <a:ext cx="367425" cy="256275"/>
          </a:xfrm>
          <a:prstGeom prst="rect">
            <a:avLst/>
          </a:prstGeom>
          <a:noFill/>
          <a:ln>
            <a:noFill/>
          </a:ln>
        </p:spPr>
        <p:txBody>
          <a:bodyPr spcFirstLastPara="1" wrap="square" lIns="24563" tIns="24563" rIns="24563" bIns="2456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fld id="{00000000-1234-1234-1234-123412341234}" type="slidenum">
              <a:rPr lang="en"/>
              <a:pPr/>
              <a:t>29</a:t>
            </a:fld>
            <a:endParaRPr/>
          </a:p>
        </p:txBody>
      </p:sp>
      <p:pic>
        <p:nvPicPr>
          <p:cNvPr id="237" name="Google Shape;237;p37"/>
          <p:cNvPicPr preferRelativeResize="0"/>
          <p:nvPr/>
        </p:nvPicPr>
        <p:blipFill rotWithShape="1">
          <a:blip r:embed="rId3">
            <a:alphaModFix/>
          </a:blip>
          <a:srcRect/>
          <a:stretch/>
        </p:blipFill>
        <p:spPr>
          <a:xfrm>
            <a:off x="474134" y="952516"/>
            <a:ext cx="4591554" cy="5768658"/>
          </a:xfrm>
          <a:prstGeom prst="rect">
            <a:avLst/>
          </a:prstGeom>
          <a:noFill/>
          <a:ln>
            <a:noFill/>
          </a:ln>
        </p:spPr>
      </p:pic>
      <p:pic>
        <p:nvPicPr>
          <p:cNvPr id="238" name="Google Shape;238;p37"/>
          <p:cNvPicPr preferRelativeResize="0"/>
          <p:nvPr/>
        </p:nvPicPr>
        <p:blipFill rotWithShape="1">
          <a:blip r:embed="rId4">
            <a:alphaModFix/>
          </a:blip>
          <a:srcRect l="9342" t="6807" r="7978" b="7781"/>
          <a:stretch/>
        </p:blipFill>
        <p:spPr>
          <a:xfrm>
            <a:off x="5877801" y="1150779"/>
            <a:ext cx="5102363" cy="2684881"/>
          </a:xfrm>
          <a:prstGeom prst="rect">
            <a:avLst/>
          </a:prstGeom>
          <a:noFill/>
          <a:ln>
            <a:noFill/>
          </a:ln>
        </p:spPr>
      </p:pic>
      <p:pic>
        <p:nvPicPr>
          <p:cNvPr id="239" name="Google Shape;239;p37"/>
          <p:cNvPicPr preferRelativeResize="0"/>
          <p:nvPr/>
        </p:nvPicPr>
        <p:blipFill rotWithShape="1">
          <a:blip r:embed="rId5">
            <a:alphaModFix/>
          </a:blip>
          <a:srcRect l="6242" t="6470" r="7169" b="8394"/>
          <a:stretch/>
        </p:blipFill>
        <p:spPr>
          <a:xfrm>
            <a:off x="5835466" y="4123008"/>
            <a:ext cx="5184926" cy="2853223"/>
          </a:xfrm>
          <a:prstGeom prst="rect">
            <a:avLst/>
          </a:prstGeom>
          <a:noFill/>
          <a:ln>
            <a:noFill/>
          </a:ln>
        </p:spPr>
      </p:pic>
      <p:sp>
        <p:nvSpPr>
          <p:cNvPr id="2" name="Google Shape;227;p36">
            <a:extLst>
              <a:ext uri="{FF2B5EF4-FFF2-40B4-BE49-F238E27FC236}">
                <a16:creationId xmlns:a16="http://schemas.microsoft.com/office/drawing/2014/main" id="{5408260C-6DEF-0495-B768-F5CFBC6D48B7}"/>
              </a:ext>
            </a:extLst>
          </p:cNvPr>
          <p:cNvSpPr txBox="1">
            <a:spLocks/>
          </p:cNvSpPr>
          <p:nvPr/>
        </p:nvSpPr>
        <p:spPr>
          <a:xfrm>
            <a:off x="3556618" y="267607"/>
            <a:ext cx="8075852" cy="496704"/>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SzPts val="2300"/>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9pPr>
          </a:lstStyle>
          <a:p>
            <a:r>
              <a:rPr lang="en" sz="3200" b="1" dirty="0">
                <a:solidFill>
                  <a:srgbClr val="0070C0"/>
                </a:solidFill>
              </a:rPr>
              <a:t>Fitting Perspective: P(r) Inversion</a:t>
            </a:r>
            <a:endParaRPr lang="en-US" sz="3200" b="1" dirty="0">
              <a:solidFill>
                <a:srgbClr val="0070C0"/>
              </a:solidFill>
            </a:endParaRPr>
          </a:p>
        </p:txBody>
      </p:sp>
      <p:sp>
        <p:nvSpPr>
          <p:cNvPr id="4" name="Title 3">
            <a:extLst>
              <a:ext uri="{FF2B5EF4-FFF2-40B4-BE49-F238E27FC236}">
                <a16:creationId xmlns:a16="http://schemas.microsoft.com/office/drawing/2014/main" id="{724F0792-E96E-F276-26F6-8609B75293CB}"/>
              </a:ext>
            </a:extLst>
          </p:cNvPr>
          <p:cNvSpPr>
            <a:spLocks noGrp="1"/>
          </p:cNvSpPr>
          <p:nvPr>
            <p:ph type="title"/>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3">
            <a:extLst>
              <a:ext uri="{FF2B5EF4-FFF2-40B4-BE49-F238E27FC236}">
                <a16:creationId xmlns:a16="http://schemas.microsoft.com/office/drawing/2014/main" id="{FC3D9AE8-D88E-4566-DBA4-51EE4833CB18}"/>
              </a:ext>
            </a:extLst>
          </p:cNvPr>
          <p:cNvPicPr>
            <a:picLocks noChangeAspect="1"/>
          </p:cNvPicPr>
          <p:nvPr/>
        </p:nvPicPr>
        <p:blipFill>
          <a:blip r:embed="rId10"/>
          <a:stretch>
            <a:fillRect/>
          </a:stretch>
        </p:blipFill>
        <p:spPr>
          <a:xfrm>
            <a:off x="171636" y="763623"/>
            <a:ext cx="2743200" cy="2907368"/>
          </a:xfrm>
          <a:prstGeom prst="rect">
            <a:avLst/>
          </a:prstGeom>
        </p:spPr>
      </p:pic>
      <p:graphicFrame>
        <p:nvGraphicFramePr>
          <p:cNvPr id="7" name="Object 3">
            <a:extLst>
              <a:ext uri="{FF2B5EF4-FFF2-40B4-BE49-F238E27FC236}">
                <a16:creationId xmlns:a16="http://schemas.microsoft.com/office/drawing/2014/main" id="{649455F2-25AD-2FD6-A714-A15FA79A3F21}"/>
              </a:ext>
            </a:extLst>
          </p:cNvPr>
          <p:cNvGraphicFramePr>
            <a:graphicFrameLocks noChangeAspect="1"/>
          </p:cNvGraphicFramePr>
          <p:nvPr>
            <p:custDataLst>
              <p:tags r:id="rId2"/>
            </p:custDataLst>
            <p:extLst>
              <p:ext uri="{D42A27DB-BD31-4B8C-83A1-F6EECF244321}">
                <p14:modId xmlns:p14="http://schemas.microsoft.com/office/powerpoint/2010/main" val="3767463137"/>
              </p:ext>
            </p:extLst>
          </p:nvPr>
        </p:nvGraphicFramePr>
        <p:xfrm>
          <a:off x="6388361" y="1135451"/>
          <a:ext cx="2737466" cy="2625134"/>
        </p:xfrm>
        <a:graphic>
          <a:graphicData uri="http://schemas.openxmlformats.org/presentationml/2006/ole">
            <mc:AlternateContent xmlns:mc="http://schemas.openxmlformats.org/markup-compatibility/2006">
              <mc:Choice xmlns:v="urn:schemas-microsoft-com:vml" Requires="v">
                <p:oleObj spid="_x0000_s57345" name="CorelPhotoPaint.Image.8" r:id="rId11" imgW="3017271" imgH="2858788" progId="CorelPhotoPaint.Image.8">
                  <p:embed/>
                </p:oleObj>
              </mc:Choice>
              <mc:Fallback>
                <p:oleObj name="CorelPhotoPaint.Image.8" r:id="rId11" imgW="3017271" imgH="2858788" progId="CorelPhotoPaint.Image.8">
                  <p:embed/>
                  <p:pic>
                    <p:nvPicPr>
                      <p:cNvPr id="7" name="Object 3">
                        <a:extLst>
                          <a:ext uri="{FF2B5EF4-FFF2-40B4-BE49-F238E27FC236}">
                            <a16:creationId xmlns:a16="http://schemas.microsoft.com/office/drawing/2014/main" id="{649455F2-25AD-2FD6-A714-A15FA79A3F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88361" y="1135451"/>
                        <a:ext cx="2737466" cy="2625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5">
            <a:extLst>
              <a:ext uri="{FF2B5EF4-FFF2-40B4-BE49-F238E27FC236}">
                <a16:creationId xmlns:a16="http://schemas.microsoft.com/office/drawing/2014/main" id="{0558D9DF-403F-D328-B05C-7666D11475AA}"/>
              </a:ext>
            </a:extLst>
          </p:cNvPr>
          <p:cNvSpPr txBox="1">
            <a:spLocks noChangeArrowheads="1"/>
          </p:cNvSpPr>
          <p:nvPr>
            <p:custDataLst>
              <p:tags r:id="rId3"/>
            </p:custDataLst>
          </p:nvPr>
        </p:nvSpPr>
        <p:spPr bwMode="auto">
          <a:xfrm>
            <a:off x="3177646" y="1356832"/>
            <a:ext cx="31367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altLang="en-US" sz="2400" b="1">
                <a:solidFill>
                  <a:schemeClr val="tx1"/>
                </a:solidFill>
                <a:latin typeface="Times New Roman"/>
              </a:rPr>
              <a:t>Ordering of wormlike micelles near a surface and under flow </a:t>
            </a:r>
            <a:endParaRPr lang="en-US" sz="2400">
              <a:solidFill>
                <a:schemeClr val="tx1"/>
              </a:solidFill>
            </a:endParaRPr>
          </a:p>
        </p:txBody>
      </p:sp>
      <p:pic>
        <p:nvPicPr>
          <p:cNvPr id="12" name="Picture 15" descr="A picture containing background pattern&#10;&#10;Description automatically generated">
            <a:extLst>
              <a:ext uri="{FF2B5EF4-FFF2-40B4-BE49-F238E27FC236}">
                <a16:creationId xmlns:a16="http://schemas.microsoft.com/office/drawing/2014/main" id="{A241701C-3E18-5F38-EE27-F17033DB2613}"/>
              </a:ext>
            </a:extLst>
          </p:cNvPr>
          <p:cNvPicPr>
            <a:picLocks noChangeAspect="1"/>
          </p:cNvPicPr>
          <p:nvPr/>
        </p:nvPicPr>
        <p:blipFill>
          <a:blip r:embed="rId13"/>
          <a:stretch>
            <a:fillRect/>
          </a:stretch>
        </p:blipFill>
        <p:spPr>
          <a:xfrm>
            <a:off x="3175107" y="5478444"/>
            <a:ext cx="612308" cy="945771"/>
          </a:xfrm>
          <a:prstGeom prst="rect">
            <a:avLst/>
          </a:prstGeom>
        </p:spPr>
      </p:pic>
      <p:pic>
        <p:nvPicPr>
          <p:cNvPr id="16" name="Picture 119" descr="A picture containing weapon, brass knucks&#10;&#10;Description automatically generated">
            <a:extLst>
              <a:ext uri="{FF2B5EF4-FFF2-40B4-BE49-F238E27FC236}">
                <a16:creationId xmlns:a16="http://schemas.microsoft.com/office/drawing/2014/main" id="{B9A4CB7F-8883-696E-1F62-EE8D5902E4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1531" y="4118333"/>
            <a:ext cx="881630" cy="9572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2" descr="Chart, line chart&#10;&#10;Description automatically generated">
            <a:extLst>
              <a:ext uri="{FF2B5EF4-FFF2-40B4-BE49-F238E27FC236}">
                <a16:creationId xmlns:a16="http://schemas.microsoft.com/office/drawing/2014/main" id="{185E3E3B-2C87-4F98-83B5-70B9AD1E730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754" y="4052668"/>
            <a:ext cx="2878289" cy="2374205"/>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16;p29">
            <a:extLst>
              <a:ext uri="{FF2B5EF4-FFF2-40B4-BE49-F238E27FC236}">
                <a16:creationId xmlns:a16="http://schemas.microsoft.com/office/drawing/2014/main" id="{F421EDCA-C1EF-C0D5-8ADB-2E78106171BC}"/>
              </a:ext>
            </a:extLst>
          </p:cNvPr>
          <p:cNvSpPr txBox="1">
            <a:spLocks/>
          </p:cNvSpPr>
          <p:nvPr/>
        </p:nvSpPr>
        <p:spPr>
          <a:xfrm>
            <a:off x="1314421" y="101397"/>
            <a:ext cx="6859461" cy="586372"/>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a:t>Notes from the Speaker (my 5 min)</a:t>
            </a:r>
            <a:endParaRPr lang="en-US" sz="3200"/>
          </a:p>
        </p:txBody>
      </p:sp>
      <p:pic>
        <p:nvPicPr>
          <p:cNvPr id="48" name="Picture 48" descr="Chart, histogram&#10;&#10;Description automatically generated">
            <a:extLst>
              <a:ext uri="{FF2B5EF4-FFF2-40B4-BE49-F238E27FC236}">
                <a16:creationId xmlns:a16="http://schemas.microsoft.com/office/drawing/2014/main" id="{358B262A-1B87-7D4C-0F83-7117F9914BDD}"/>
              </a:ext>
            </a:extLst>
          </p:cNvPr>
          <p:cNvPicPr>
            <a:picLocks noChangeAspect="1"/>
          </p:cNvPicPr>
          <p:nvPr/>
        </p:nvPicPr>
        <p:blipFill>
          <a:blip r:embed="rId16"/>
          <a:stretch>
            <a:fillRect/>
          </a:stretch>
        </p:blipFill>
        <p:spPr>
          <a:xfrm>
            <a:off x="9220026" y="2201236"/>
            <a:ext cx="3009201" cy="2455091"/>
          </a:xfrm>
          <a:prstGeom prst="rect">
            <a:avLst/>
          </a:prstGeom>
        </p:spPr>
      </p:pic>
      <p:pic>
        <p:nvPicPr>
          <p:cNvPr id="49" name="Picture 49" descr="A picture containing sunset, light&#10;&#10;Description automatically generated">
            <a:extLst>
              <a:ext uri="{FF2B5EF4-FFF2-40B4-BE49-F238E27FC236}">
                <a16:creationId xmlns:a16="http://schemas.microsoft.com/office/drawing/2014/main" id="{C9BDE9C7-1E38-37CD-1F78-6805CCA8C5DA}"/>
              </a:ext>
            </a:extLst>
          </p:cNvPr>
          <p:cNvPicPr>
            <a:picLocks noChangeAspect="1"/>
          </p:cNvPicPr>
          <p:nvPr/>
        </p:nvPicPr>
        <p:blipFill>
          <a:blip r:embed="rId17"/>
          <a:stretch>
            <a:fillRect/>
          </a:stretch>
        </p:blipFill>
        <p:spPr>
          <a:xfrm>
            <a:off x="11341303" y="2693653"/>
            <a:ext cx="544586" cy="529992"/>
          </a:xfrm>
          <a:prstGeom prst="rect">
            <a:avLst/>
          </a:prstGeom>
        </p:spPr>
      </p:pic>
      <p:pic>
        <p:nvPicPr>
          <p:cNvPr id="47" name="Picture 47">
            <a:extLst>
              <a:ext uri="{FF2B5EF4-FFF2-40B4-BE49-F238E27FC236}">
                <a16:creationId xmlns:a16="http://schemas.microsoft.com/office/drawing/2014/main" id="{1B613D55-E25A-D525-CA80-E3143B7A69CE}"/>
              </a:ext>
            </a:extLst>
          </p:cNvPr>
          <p:cNvPicPr>
            <a:picLocks noChangeAspect="1"/>
          </p:cNvPicPr>
          <p:nvPr/>
        </p:nvPicPr>
        <p:blipFill>
          <a:blip r:embed="rId18"/>
          <a:stretch>
            <a:fillRect/>
          </a:stretch>
        </p:blipFill>
        <p:spPr>
          <a:xfrm>
            <a:off x="9622434" y="3764123"/>
            <a:ext cx="542052" cy="529992"/>
          </a:xfrm>
          <a:prstGeom prst="rect">
            <a:avLst/>
          </a:prstGeom>
        </p:spPr>
      </p:pic>
      <p:pic>
        <p:nvPicPr>
          <p:cNvPr id="50" name="Picture 807" descr="Partial_segDisc">
            <a:extLst>
              <a:ext uri="{FF2B5EF4-FFF2-40B4-BE49-F238E27FC236}">
                <a16:creationId xmlns:a16="http://schemas.microsoft.com/office/drawing/2014/main" id="{4D2E8067-4911-FB85-44B7-D777D76EA70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16768" y="4735440"/>
            <a:ext cx="1898447" cy="88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Box 5">
            <a:extLst>
              <a:ext uri="{FF2B5EF4-FFF2-40B4-BE49-F238E27FC236}">
                <a16:creationId xmlns:a16="http://schemas.microsoft.com/office/drawing/2014/main" id="{B407C874-5CD1-ABC0-6697-2A391D18131E}"/>
              </a:ext>
            </a:extLst>
          </p:cNvPr>
          <p:cNvSpPr txBox="1">
            <a:spLocks noChangeArrowheads="1"/>
          </p:cNvSpPr>
          <p:nvPr>
            <p:custDataLst>
              <p:tags r:id="rId4"/>
            </p:custDataLst>
          </p:nvPr>
        </p:nvSpPr>
        <p:spPr bwMode="auto">
          <a:xfrm>
            <a:off x="3093756" y="2692079"/>
            <a:ext cx="31367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altLang="en-US" sz="2400" b="1">
                <a:solidFill>
                  <a:schemeClr val="tx1"/>
                </a:solidFill>
                <a:latin typeface="Times New Roman"/>
              </a:rPr>
              <a:t>Flow induced sponge to lamellar transition and relaxation</a:t>
            </a:r>
          </a:p>
        </p:txBody>
      </p:sp>
      <p:sp>
        <p:nvSpPr>
          <p:cNvPr id="54" name="Text Box 5">
            <a:extLst>
              <a:ext uri="{FF2B5EF4-FFF2-40B4-BE49-F238E27FC236}">
                <a16:creationId xmlns:a16="http://schemas.microsoft.com/office/drawing/2014/main" id="{C62FCAC6-BD36-D0D0-859A-5B1B67026177}"/>
              </a:ext>
            </a:extLst>
          </p:cNvPr>
          <p:cNvSpPr txBox="1">
            <a:spLocks noChangeArrowheads="1"/>
          </p:cNvSpPr>
          <p:nvPr>
            <p:custDataLst>
              <p:tags r:id="rId5"/>
            </p:custDataLst>
          </p:nvPr>
        </p:nvSpPr>
        <p:spPr bwMode="auto">
          <a:xfrm>
            <a:off x="3911683" y="3761675"/>
            <a:ext cx="3136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altLang="en-US" sz="2400" b="1">
                <a:solidFill>
                  <a:schemeClr val="tx1"/>
                </a:solidFill>
                <a:latin typeface="Times New Roman"/>
              </a:rPr>
              <a:t>Energetics of fusion</a:t>
            </a:r>
          </a:p>
        </p:txBody>
      </p:sp>
      <p:sp>
        <p:nvSpPr>
          <p:cNvPr id="55" name="Text Box 5">
            <a:extLst>
              <a:ext uri="{FF2B5EF4-FFF2-40B4-BE49-F238E27FC236}">
                <a16:creationId xmlns:a16="http://schemas.microsoft.com/office/drawing/2014/main" id="{D59C787E-ABFD-1C0D-6DF0-04B81FD4E703}"/>
              </a:ext>
            </a:extLst>
          </p:cNvPr>
          <p:cNvSpPr txBox="1">
            <a:spLocks noChangeArrowheads="1"/>
          </p:cNvSpPr>
          <p:nvPr>
            <p:custDataLst>
              <p:tags r:id="rId6"/>
            </p:custDataLst>
          </p:nvPr>
        </p:nvSpPr>
        <p:spPr bwMode="auto">
          <a:xfrm>
            <a:off x="9343555" y="5747070"/>
            <a:ext cx="31367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altLang="en-US" sz="2400" b="1">
                <a:solidFill>
                  <a:schemeClr val="tx1"/>
                </a:solidFill>
                <a:latin typeface="Times New Roman"/>
              </a:rPr>
              <a:t>Segregation of lipids in mixed lipid system</a:t>
            </a:r>
          </a:p>
        </p:txBody>
      </p:sp>
      <p:cxnSp>
        <p:nvCxnSpPr>
          <p:cNvPr id="52" name="Straight Arrow Connector 51">
            <a:extLst>
              <a:ext uri="{FF2B5EF4-FFF2-40B4-BE49-F238E27FC236}">
                <a16:creationId xmlns:a16="http://schemas.microsoft.com/office/drawing/2014/main" id="{A378BAE4-9677-BF08-D6A7-772047937368}"/>
              </a:ext>
            </a:extLst>
          </p:cNvPr>
          <p:cNvCxnSpPr/>
          <p:nvPr/>
        </p:nvCxnSpPr>
        <p:spPr>
          <a:xfrm>
            <a:off x="3045091" y="2622757"/>
            <a:ext cx="3264714" cy="0"/>
          </a:xfrm>
          <a:prstGeom prst="straightConnector1">
            <a:avLst/>
          </a:prstGeom>
          <a:ln w="57150"/>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8795CE3C-236A-E509-3BF7-D787B2D37D78}"/>
              </a:ext>
            </a:extLst>
          </p:cNvPr>
          <p:cNvCxnSpPr>
            <a:cxnSpLocks/>
          </p:cNvCxnSpPr>
          <p:nvPr/>
        </p:nvCxnSpPr>
        <p:spPr>
          <a:xfrm>
            <a:off x="9120119" y="1203619"/>
            <a:ext cx="27961" cy="5648586"/>
          </a:xfrm>
          <a:prstGeom prst="straightConnector1">
            <a:avLst/>
          </a:prstGeom>
          <a:ln w="57150"/>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5BFAAA6D-BC8A-6351-E799-E0ABEB5E3B34}"/>
              </a:ext>
            </a:extLst>
          </p:cNvPr>
          <p:cNvCxnSpPr/>
          <p:nvPr/>
        </p:nvCxnSpPr>
        <p:spPr>
          <a:xfrm>
            <a:off x="3688359" y="4929231"/>
            <a:ext cx="5593" cy="63476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DBC584D-5370-78F9-EB88-2888E2175183}"/>
              </a:ext>
            </a:extLst>
          </p:cNvPr>
          <p:cNvGrpSpPr>
            <a:grpSpLocks noChangeAspect="1"/>
          </p:cNvGrpSpPr>
          <p:nvPr/>
        </p:nvGrpSpPr>
        <p:grpSpPr>
          <a:xfrm>
            <a:off x="7025203" y="5622773"/>
            <a:ext cx="2030246" cy="1188720"/>
            <a:chOff x="522814" y="1511654"/>
            <a:chExt cx="2514070" cy="1472001"/>
          </a:xfrm>
        </p:grpSpPr>
        <p:sp>
          <p:nvSpPr>
            <p:cNvPr id="21" name="Rectangle 20">
              <a:extLst>
                <a:ext uri="{FF2B5EF4-FFF2-40B4-BE49-F238E27FC236}">
                  <a16:creationId xmlns:a16="http://schemas.microsoft.com/office/drawing/2014/main" id="{1476C64B-81F0-B513-69CC-1D651DB23F18}"/>
                </a:ext>
              </a:extLst>
            </p:cNvPr>
            <p:cNvSpPr/>
            <p:nvPr/>
          </p:nvSpPr>
          <p:spPr>
            <a:xfrm>
              <a:off x="522814" y="1511654"/>
              <a:ext cx="2514070" cy="1472001"/>
            </a:xfrm>
            <a:prstGeom prst="rect">
              <a:avLst/>
            </a:prstGeom>
            <a:solidFill>
              <a:schemeClr val="accent1">
                <a:lumMod val="20000"/>
                <a:lumOff val="80000"/>
                <a:alpha val="94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2D681C6-2A62-F715-D59D-251E889FF44C}"/>
                </a:ext>
              </a:extLst>
            </p:cNvPr>
            <p:cNvCxnSpPr/>
            <p:nvPr/>
          </p:nvCxnSpPr>
          <p:spPr>
            <a:xfrm>
              <a:off x="2573679" y="1712468"/>
              <a:ext cx="0" cy="219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0BB702-F166-AFDB-A5CE-43EDD556D8E8}"/>
                </a:ext>
              </a:extLst>
            </p:cNvPr>
            <p:cNvCxnSpPr/>
            <p:nvPr/>
          </p:nvCxnSpPr>
          <p:spPr>
            <a:xfrm flipV="1">
              <a:off x="2573679" y="2625841"/>
              <a:ext cx="0" cy="219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27A6B4-C1C8-6B5A-6FF4-C0032EC62B9B}"/>
                </a:ext>
              </a:extLst>
            </p:cNvPr>
            <p:cNvCxnSpPr/>
            <p:nvPr/>
          </p:nvCxnSpPr>
          <p:spPr>
            <a:xfrm flipV="1">
              <a:off x="1754725" y="1543768"/>
              <a:ext cx="0" cy="219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D17737-8285-6CC2-F4B3-3CDF911654A1}"/>
                </a:ext>
              </a:extLst>
            </p:cNvPr>
            <p:cNvCxnSpPr/>
            <p:nvPr/>
          </p:nvCxnSpPr>
          <p:spPr>
            <a:xfrm>
              <a:off x="1789916" y="2736629"/>
              <a:ext cx="0" cy="219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717317D-32A2-99BA-5ABF-FD3D5B0BA5BC}"/>
                </a:ext>
              </a:extLst>
            </p:cNvPr>
            <p:cNvCxnSpPr/>
            <p:nvPr/>
          </p:nvCxnSpPr>
          <p:spPr>
            <a:xfrm>
              <a:off x="975573" y="1672569"/>
              <a:ext cx="0" cy="219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8BF000A-2BCA-B4B0-844A-3EE60B2B258A}"/>
                </a:ext>
              </a:extLst>
            </p:cNvPr>
            <p:cNvCxnSpPr/>
            <p:nvPr/>
          </p:nvCxnSpPr>
          <p:spPr>
            <a:xfrm flipV="1">
              <a:off x="975573" y="2585942"/>
              <a:ext cx="0" cy="219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0F39F42-03FD-1A71-33EF-0823BD525C53}"/>
                </a:ext>
              </a:extLst>
            </p:cNvPr>
            <p:cNvGrpSpPr/>
            <p:nvPr/>
          </p:nvGrpSpPr>
          <p:grpSpPr>
            <a:xfrm>
              <a:off x="700200" y="2161235"/>
              <a:ext cx="2180663" cy="349129"/>
              <a:chOff x="700200" y="2161235"/>
              <a:chExt cx="2180663" cy="349129"/>
            </a:xfrm>
          </p:grpSpPr>
          <p:sp>
            <p:nvSpPr>
              <p:cNvPr id="110" name="Freeform 200">
                <a:extLst>
                  <a:ext uri="{FF2B5EF4-FFF2-40B4-BE49-F238E27FC236}">
                    <a16:creationId xmlns:a16="http://schemas.microsoft.com/office/drawing/2014/main" id="{67F59BC8-D8B2-FE5D-AA79-0726148CF039}"/>
                  </a:ext>
                </a:extLst>
              </p:cNvPr>
              <p:cNvSpPr/>
              <p:nvPr/>
            </p:nvSpPr>
            <p:spPr>
              <a:xfrm flipH="1" flipV="1">
                <a:off x="2273918" y="2229857"/>
                <a:ext cx="26068" cy="225707"/>
              </a:xfrm>
              <a:custGeom>
                <a:avLst/>
                <a:gdLst>
                  <a:gd name="connsiteX0" fmla="*/ 26068 w 26068"/>
                  <a:gd name="connsiteY0" fmla="*/ 0 h 225707"/>
                  <a:gd name="connsiteX1" fmla="*/ 2919 w 26068"/>
                  <a:gd name="connsiteY1" fmla="*/ 81023 h 225707"/>
                  <a:gd name="connsiteX2" fmla="*/ 25 w 26068"/>
                  <a:gd name="connsiteY2" fmla="*/ 225707 h 225707"/>
                </a:gdLst>
                <a:ahLst/>
                <a:cxnLst>
                  <a:cxn ang="0">
                    <a:pos x="connsiteX0" y="connsiteY0"/>
                  </a:cxn>
                  <a:cxn ang="0">
                    <a:pos x="connsiteX1" y="connsiteY1"/>
                  </a:cxn>
                  <a:cxn ang="0">
                    <a:pos x="connsiteX2" y="connsiteY2"/>
                  </a:cxn>
                </a:cxnLst>
                <a:rect l="l" t="t" r="r" b="b"/>
                <a:pathLst>
                  <a:path w="26068" h="225707">
                    <a:moveTo>
                      <a:pt x="26068" y="0"/>
                    </a:moveTo>
                    <a:cubicBezTo>
                      <a:pt x="16663" y="21702"/>
                      <a:pt x="7259" y="43405"/>
                      <a:pt x="2919" y="81023"/>
                    </a:cubicBezTo>
                    <a:cubicBezTo>
                      <a:pt x="-1422" y="118641"/>
                      <a:pt x="507" y="199664"/>
                      <a:pt x="25" y="225707"/>
                    </a:cubicBezTo>
                  </a:path>
                </a:pathLst>
              </a:custGeom>
              <a:noFill/>
              <a:ln w="12700">
                <a:solidFill>
                  <a:schemeClr val="accent1">
                    <a:lumMod val="20000"/>
                    <a:lumOff val="80000"/>
                  </a:schemeClr>
                </a:solidFill>
              </a:ln>
              <a:effectLst>
                <a:softEdge rad="0"/>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201">
                <a:extLst>
                  <a:ext uri="{FF2B5EF4-FFF2-40B4-BE49-F238E27FC236}">
                    <a16:creationId xmlns:a16="http://schemas.microsoft.com/office/drawing/2014/main" id="{633095DE-1FFA-5492-5908-C040CE5EF609}"/>
                  </a:ext>
                </a:extLst>
              </p:cNvPr>
              <p:cNvSpPr/>
              <p:nvPr/>
            </p:nvSpPr>
            <p:spPr>
              <a:xfrm flipH="1" flipV="1">
                <a:off x="2265764" y="2230814"/>
                <a:ext cx="23149" cy="219919"/>
              </a:xfrm>
              <a:custGeom>
                <a:avLst/>
                <a:gdLst>
                  <a:gd name="connsiteX0" fmla="*/ 0 w 23149"/>
                  <a:gd name="connsiteY0" fmla="*/ 0 h 219919"/>
                  <a:gd name="connsiteX1" fmla="*/ 14468 w 23149"/>
                  <a:gd name="connsiteY1" fmla="*/ 98385 h 219919"/>
                  <a:gd name="connsiteX2" fmla="*/ 23149 w 23149"/>
                  <a:gd name="connsiteY2" fmla="*/ 219919 h 219919"/>
                </a:gdLst>
                <a:ahLst/>
                <a:cxnLst>
                  <a:cxn ang="0">
                    <a:pos x="connsiteX0" y="connsiteY0"/>
                  </a:cxn>
                  <a:cxn ang="0">
                    <a:pos x="connsiteX1" y="connsiteY1"/>
                  </a:cxn>
                  <a:cxn ang="0">
                    <a:pos x="connsiteX2" y="connsiteY2"/>
                  </a:cxn>
                </a:cxnLst>
                <a:rect l="l" t="t" r="r" b="b"/>
                <a:pathLst>
                  <a:path w="23149" h="219919">
                    <a:moveTo>
                      <a:pt x="0" y="0"/>
                    </a:moveTo>
                    <a:cubicBezTo>
                      <a:pt x="5305" y="30866"/>
                      <a:pt x="10610" y="61732"/>
                      <a:pt x="14468" y="98385"/>
                    </a:cubicBezTo>
                    <a:cubicBezTo>
                      <a:pt x="18326" y="135038"/>
                      <a:pt x="16879" y="196287"/>
                      <a:pt x="23149" y="219919"/>
                    </a:cubicBezTo>
                  </a:path>
                </a:pathLst>
              </a:custGeom>
              <a:noFill/>
              <a:ln w="12700">
                <a:solidFill>
                  <a:schemeClr val="accent1">
                    <a:lumMod val="20000"/>
                    <a:lumOff val="80000"/>
                  </a:schemeClr>
                </a:solidFill>
              </a:ln>
              <a:effectLst>
                <a:softEdge rad="0"/>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202">
                <a:extLst>
                  <a:ext uri="{FF2B5EF4-FFF2-40B4-BE49-F238E27FC236}">
                    <a16:creationId xmlns:a16="http://schemas.microsoft.com/office/drawing/2014/main" id="{F15EE79A-76FA-1FF3-33D3-99022490AF85}"/>
                  </a:ext>
                </a:extLst>
              </p:cNvPr>
              <p:cNvSpPr/>
              <p:nvPr/>
            </p:nvSpPr>
            <p:spPr>
              <a:xfrm flipH="1" flipV="1">
                <a:off x="2200402" y="2248109"/>
                <a:ext cx="11031" cy="225287"/>
              </a:xfrm>
              <a:custGeom>
                <a:avLst/>
                <a:gdLst>
                  <a:gd name="connsiteX0" fmla="*/ 3079 w 11031"/>
                  <a:gd name="connsiteY0" fmla="*/ 0 h 225287"/>
                  <a:gd name="connsiteX1" fmla="*/ 429 w 11031"/>
                  <a:gd name="connsiteY1" fmla="*/ 151075 h 225287"/>
                  <a:gd name="connsiteX2" fmla="*/ 11031 w 11031"/>
                  <a:gd name="connsiteY2" fmla="*/ 225287 h 225287"/>
                </a:gdLst>
                <a:ahLst/>
                <a:cxnLst>
                  <a:cxn ang="0">
                    <a:pos x="connsiteX0" y="connsiteY0"/>
                  </a:cxn>
                  <a:cxn ang="0">
                    <a:pos x="connsiteX1" y="connsiteY1"/>
                  </a:cxn>
                  <a:cxn ang="0">
                    <a:pos x="connsiteX2" y="connsiteY2"/>
                  </a:cxn>
                </a:cxnLst>
                <a:rect l="l" t="t" r="r" b="b"/>
                <a:pathLst>
                  <a:path w="11031" h="225287">
                    <a:moveTo>
                      <a:pt x="3079" y="0"/>
                    </a:moveTo>
                    <a:cubicBezTo>
                      <a:pt x="1091" y="56763"/>
                      <a:pt x="-896" y="113527"/>
                      <a:pt x="429" y="151075"/>
                    </a:cubicBezTo>
                    <a:cubicBezTo>
                      <a:pt x="1754" y="188623"/>
                      <a:pt x="9264" y="208501"/>
                      <a:pt x="11031" y="225287"/>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203">
                <a:extLst>
                  <a:ext uri="{FF2B5EF4-FFF2-40B4-BE49-F238E27FC236}">
                    <a16:creationId xmlns:a16="http://schemas.microsoft.com/office/drawing/2014/main" id="{8AB60067-70F1-06FD-BFFF-9CD332EB151B}"/>
                  </a:ext>
                </a:extLst>
              </p:cNvPr>
              <p:cNvSpPr/>
              <p:nvPr/>
            </p:nvSpPr>
            <p:spPr>
              <a:xfrm flipH="1" flipV="1">
                <a:off x="2157576" y="2250759"/>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204">
                <a:extLst>
                  <a:ext uri="{FF2B5EF4-FFF2-40B4-BE49-F238E27FC236}">
                    <a16:creationId xmlns:a16="http://schemas.microsoft.com/office/drawing/2014/main" id="{BE83F8B1-C952-205E-8D9A-B87C7ECAE017}"/>
                  </a:ext>
                </a:extLst>
              </p:cNvPr>
              <p:cNvSpPr/>
              <p:nvPr/>
            </p:nvSpPr>
            <p:spPr>
              <a:xfrm flipH="1" flipV="1">
                <a:off x="2062577" y="2261361"/>
                <a:ext cx="26554" cy="219986"/>
              </a:xfrm>
              <a:custGeom>
                <a:avLst/>
                <a:gdLst>
                  <a:gd name="connsiteX0" fmla="*/ 21253 w 26554"/>
                  <a:gd name="connsiteY0" fmla="*/ 0 h 219986"/>
                  <a:gd name="connsiteX1" fmla="*/ 49 w 26554"/>
                  <a:gd name="connsiteY1" fmla="*/ 127221 h 219986"/>
                  <a:gd name="connsiteX2" fmla="*/ 26554 w 26554"/>
                  <a:gd name="connsiteY2" fmla="*/ 219986 h 219986"/>
                </a:gdLst>
                <a:ahLst/>
                <a:cxnLst>
                  <a:cxn ang="0">
                    <a:pos x="connsiteX0" y="connsiteY0"/>
                  </a:cxn>
                  <a:cxn ang="0">
                    <a:pos x="connsiteX1" y="connsiteY1"/>
                  </a:cxn>
                  <a:cxn ang="0">
                    <a:pos x="connsiteX2" y="connsiteY2"/>
                  </a:cxn>
                </a:cxnLst>
                <a:rect l="l" t="t" r="r" b="b"/>
                <a:pathLst>
                  <a:path w="26554" h="219986">
                    <a:moveTo>
                      <a:pt x="21253" y="0"/>
                    </a:moveTo>
                    <a:cubicBezTo>
                      <a:pt x="10209" y="45278"/>
                      <a:pt x="-835" y="90557"/>
                      <a:pt x="49" y="127221"/>
                    </a:cubicBezTo>
                    <a:cubicBezTo>
                      <a:pt x="933" y="163885"/>
                      <a:pt x="12418" y="202758"/>
                      <a:pt x="26554"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205">
                <a:extLst>
                  <a:ext uri="{FF2B5EF4-FFF2-40B4-BE49-F238E27FC236}">
                    <a16:creationId xmlns:a16="http://schemas.microsoft.com/office/drawing/2014/main" id="{9BDFB618-1B07-9BD6-C933-6AC856C2FD67}"/>
                  </a:ext>
                </a:extLst>
              </p:cNvPr>
              <p:cNvSpPr/>
              <p:nvPr/>
            </p:nvSpPr>
            <p:spPr>
              <a:xfrm flipH="1" flipV="1">
                <a:off x="1993666" y="2277264"/>
                <a:ext cx="31805" cy="206734"/>
              </a:xfrm>
              <a:custGeom>
                <a:avLst/>
                <a:gdLst>
                  <a:gd name="connsiteX0" fmla="*/ 0 w 31805"/>
                  <a:gd name="connsiteY0" fmla="*/ 0 h 206734"/>
                  <a:gd name="connsiteX1" fmla="*/ 7951 w 31805"/>
                  <a:gd name="connsiteY1" fmla="*/ 121920 h 206734"/>
                  <a:gd name="connsiteX2" fmla="*/ 31805 w 31805"/>
                  <a:gd name="connsiteY2" fmla="*/ 206734 h 206734"/>
                </a:gdLst>
                <a:ahLst/>
                <a:cxnLst>
                  <a:cxn ang="0">
                    <a:pos x="connsiteX0" y="connsiteY0"/>
                  </a:cxn>
                  <a:cxn ang="0">
                    <a:pos x="connsiteX1" y="connsiteY1"/>
                  </a:cxn>
                  <a:cxn ang="0">
                    <a:pos x="connsiteX2" y="connsiteY2"/>
                  </a:cxn>
                </a:cxnLst>
                <a:rect l="l" t="t" r="r" b="b"/>
                <a:pathLst>
                  <a:path w="31805" h="206734">
                    <a:moveTo>
                      <a:pt x="0" y="0"/>
                    </a:moveTo>
                    <a:cubicBezTo>
                      <a:pt x="1325" y="43732"/>
                      <a:pt x="2650" y="87464"/>
                      <a:pt x="7951" y="121920"/>
                    </a:cubicBezTo>
                    <a:cubicBezTo>
                      <a:pt x="13252" y="156376"/>
                      <a:pt x="23412" y="194807"/>
                      <a:pt x="31805" y="206734"/>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206">
                <a:extLst>
                  <a:ext uri="{FF2B5EF4-FFF2-40B4-BE49-F238E27FC236}">
                    <a16:creationId xmlns:a16="http://schemas.microsoft.com/office/drawing/2014/main" id="{A5A86F2F-97DB-95DC-62C1-7B8B3F4052A9}"/>
                  </a:ext>
                </a:extLst>
              </p:cNvPr>
              <p:cNvSpPr/>
              <p:nvPr/>
            </p:nvSpPr>
            <p:spPr>
              <a:xfrm flipH="1" flipV="1">
                <a:off x="1345890" y="2258350"/>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207">
                <a:extLst>
                  <a:ext uri="{FF2B5EF4-FFF2-40B4-BE49-F238E27FC236}">
                    <a16:creationId xmlns:a16="http://schemas.microsoft.com/office/drawing/2014/main" id="{2FD3DA8C-2302-5FDF-4E2F-AA584D2803BD}"/>
                  </a:ext>
                </a:extLst>
              </p:cNvPr>
              <p:cNvSpPr/>
              <p:nvPr/>
            </p:nvSpPr>
            <p:spPr>
              <a:xfrm flipH="1" flipV="1">
                <a:off x="1406056" y="2269545"/>
                <a:ext cx="26554" cy="219986"/>
              </a:xfrm>
              <a:custGeom>
                <a:avLst/>
                <a:gdLst>
                  <a:gd name="connsiteX0" fmla="*/ 21253 w 26554"/>
                  <a:gd name="connsiteY0" fmla="*/ 0 h 219986"/>
                  <a:gd name="connsiteX1" fmla="*/ 49 w 26554"/>
                  <a:gd name="connsiteY1" fmla="*/ 127221 h 219986"/>
                  <a:gd name="connsiteX2" fmla="*/ 26554 w 26554"/>
                  <a:gd name="connsiteY2" fmla="*/ 219986 h 219986"/>
                </a:gdLst>
                <a:ahLst/>
                <a:cxnLst>
                  <a:cxn ang="0">
                    <a:pos x="connsiteX0" y="connsiteY0"/>
                  </a:cxn>
                  <a:cxn ang="0">
                    <a:pos x="connsiteX1" y="connsiteY1"/>
                  </a:cxn>
                  <a:cxn ang="0">
                    <a:pos x="connsiteX2" y="connsiteY2"/>
                  </a:cxn>
                </a:cxnLst>
                <a:rect l="l" t="t" r="r" b="b"/>
                <a:pathLst>
                  <a:path w="26554" h="219986">
                    <a:moveTo>
                      <a:pt x="21253" y="0"/>
                    </a:moveTo>
                    <a:cubicBezTo>
                      <a:pt x="10209" y="45278"/>
                      <a:pt x="-835" y="90557"/>
                      <a:pt x="49" y="127221"/>
                    </a:cubicBezTo>
                    <a:cubicBezTo>
                      <a:pt x="933" y="163885"/>
                      <a:pt x="12418" y="202758"/>
                      <a:pt x="26554"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208">
                <a:extLst>
                  <a:ext uri="{FF2B5EF4-FFF2-40B4-BE49-F238E27FC236}">
                    <a16:creationId xmlns:a16="http://schemas.microsoft.com/office/drawing/2014/main" id="{05E9C90B-F853-044F-DCF4-8E8D2492C004}"/>
                  </a:ext>
                </a:extLst>
              </p:cNvPr>
              <p:cNvSpPr/>
              <p:nvPr/>
            </p:nvSpPr>
            <p:spPr>
              <a:xfrm flipH="1" flipV="1">
                <a:off x="1280800" y="2236654"/>
                <a:ext cx="26068" cy="225707"/>
              </a:xfrm>
              <a:custGeom>
                <a:avLst/>
                <a:gdLst>
                  <a:gd name="connsiteX0" fmla="*/ 26068 w 26068"/>
                  <a:gd name="connsiteY0" fmla="*/ 0 h 225707"/>
                  <a:gd name="connsiteX1" fmla="*/ 2919 w 26068"/>
                  <a:gd name="connsiteY1" fmla="*/ 81023 h 225707"/>
                  <a:gd name="connsiteX2" fmla="*/ 25 w 26068"/>
                  <a:gd name="connsiteY2" fmla="*/ 225707 h 225707"/>
                </a:gdLst>
                <a:ahLst/>
                <a:cxnLst>
                  <a:cxn ang="0">
                    <a:pos x="connsiteX0" y="connsiteY0"/>
                  </a:cxn>
                  <a:cxn ang="0">
                    <a:pos x="connsiteX1" y="connsiteY1"/>
                  </a:cxn>
                  <a:cxn ang="0">
                    <a:pos x="connsiteX2" y="connsiteY2"/>
                  </a:cxn>
                </a:cxnLst>
                <a:rect l="l" t="t" r="r" b="b"/>
                <a:pathLst>
                  <a:path w="26068" h="225707">
                    <a:moveTo>
                      <a:pt x="26068" y="0"/>
                    </a:moveTo>
                    <a:cubicBezTo>
                      <a:pt x="16663" y="21702"/>
                      <a:pt x="7259" y="43405"/>
                      <a:pt x="2919" y="81023"/>
                    </a:cubicBezTo>
                    <a:cubicBezTo>
                      <a:pt x="-1422" y="118641"/>
                      <a:pt x="507" y="199664"/>
                      <a:pt x="25" y="225707"/>
                    </a:cubicBezTo>
                  </a:path>
                </a:pathLst>
              </a:custGeom>
              <a:noFill/>
              <a:ln w="12700">
                <a:solidFill>
                  <a:schemeClr val="accent1">
                    <a:lumMod val="20000"/>
                    <a:lumOff val="80000"/>
                  </a:schemeClr>
                </a:solidFill>
              </a:ln>
              <a:effectLst>
                <a:softEdge rad="0"/>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209">
                <a:extLst>
                  <a:ext uri="{FF2B5EF4-FFF2-40B4-BE49-F238E27FC236}">
                    <a16:creationId xmlns:a16="http://schemas.microsoft.com/office/drawing/2014/main" id="{765E4EE1-189E-BC8B-755A-E54ABC47C402}"/>
                  </a:ext>
                </a:extLst>
              </p:cNvPr>
              <p:cNvSpPr/>
              <p:nvPr/>
            </p:nvSpPr>
            <p:spPr>
              <a:xfrm flipH="1" flipV="1">
                <a:off x="1230634" y="2216294"/>
                <a:ext cx="23149" cy="219919"/>
              </a:xfrm>
              <a:custGeom>
                <a:avLst/>
                <a:gdLst>
                  <a:gd name="connsiteX0" fmla="*/ 0 w 23149"/>
                  <a:gd name="connsiteY0" fmla="*/ 0 h 219919"/>
                  <a:gd name="connsiteX1" fmla="*/ 14468 w 23149"/>
                  <a:gd name="connsiteY1" fmla="*/ 98385 h 219919"/>
                  <a:gd name="connsiteX2" fmla="*/ 23149 w 23149"/>
                  <a:gd name="connsiteY2" fmla="*/ 219919 h 219919"/>
                </a:gdLst>
                <a:ahLst/>
                <a:cxnLst>
                  <a:cxn ang="0">
                    <a:pos x="connsiteX0" y="connsiteY0"/>
                  </a:cxn>
                  <a:cxn ang="0">
                    <a:pos x="connsiteX1" y="connsiteY1"/>
                  </a:cxn>
                  <a:cxn ang="0">
                    <a:pos x="connsiteX2" y="connsiteY2"/>
                  </a:cxn>
                </a:cxnLst>
                <a:rect l="l" t="t" r="r" b="b"/>
                <a:pathLst>
                  <a:path w="23149" h="219919">
                    <a:moveTo>
                      <a:pt x="0" y="0"/>
                    </a:moveTo>
                    <a:cubicBezTo>
                      <a:pt x="5305" y="30866"/>
                      <a:pt x="10610" y="61732"/>
                      <a:pt x="14468" y="98385"/>
                    </a:cubicBezTo>
                    <a:cubicBezTo>
                      <a:pt x="18326" y="135038"/>
                      <a:pt x="16879" y="196287"/>
                      <a:pt x="23149" y="219919"/>
                    </a:cubicBezTo>
                  </a:path>
                </a:pathLst>
              </a:custGeom>
              <a:noFill/>
              <a:ln w="12700">
                <a:solidFill>
                  <a:schemeClr val="accent1">
                    <a:lumMod val="20000"/>
                    <a:lumOff val="80000"/>
                  </a:schemeClr>
                </a:solidFill>
              </a:ln>
              <a:effectLst>
                <a:softEdge rad="0"/>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210">
                <a:extLst>
                  <a:ext uri="{FF2B5EF4-FFF2-40B4-BE49-F238E27FC236}">
                    <a16:creationId xmlns:a16="http://schemas.microsoft.com/office/drawing/2014/main" id="{8C02F2F9-4D04-AB2C-362B-08D68B208FDB}"/>
                  </a:ext>
                </a:extLst>
              </p:cNvPr>
              <p:cNvSpPr/>
              <p:nvPr/>
            </p:nvSpPr>
            <p:spPr>
              <a:xfrm flipH="1" flipV="1">
                <a:off x="1157075" y="2236870"/>
                <a:ext cx="45719" cy="212035"/>
              </a:xfrm>
              <a:custGeom>
                <a:avLst/>
                <a:gdLst>
                  <a:gd name="connsiteX0" fmla="*/ 25354 w 29578"/>
                  <a:gd name="connsiteY0" fmla="*/ 0 h 212035"/>
                  <a:gd name="connsiteX1" fmla="*/ 28004 w 29578"/>
                  <a:gd name="connsiteY1" fmla="*/ 66261 h 212035"/>
                  <a:gd name="connsiteX2" fmla="*/ 4150 w 29578"/>
                  <a:gd name="connsiteY2" fmla="*/ 151075 h 212035"/>
                  <a:gd name="connsiteX3" fmla="*/ 9451 w 29578"/>
                  <a:gd name="connsiteY3" fmla="*/ 212035 h 212035"/>
                </a:gdLst>
                <a:ahLst/>
                <a:cxnLst>
                  <a:cxn ang="0">
                    <a:pos x="connsiteX0" y="connsiteY0"/>
                  </a:cxn>
                  <a:cxn ang="0">
                    <a:pos x="connsiteX1" y="connsiteY1"/>
                  </a:cxn>
                  <a:cxn ang="0">
                    <a:pos x="connsiteX2" y="connsiteY2"/>
                  </a:cxn>
                  <a:cxn ang="0">
                    <a:pos x="connsiteX3" y="connsiteY3"/>
                  </a:cxn>
                </a:cxnLst>
                <a:rect l="l" t="t" r="r" b="b"/>
                <a:pathLst>
                  <a:path w="29578" h="212035">
                    <a:moveTo>
                      <a:pt x="25354" y="0"/>
                    </a:moveTo>
                    <a:cubicBezTo>
                      <a:pt x="28446" y="20541"/>
                      <a:pt x="31538" y="41082"/>
                      <a:pt x="28004" y="66261"/>
                    </a:cubicBezTo>
                    <a:cubicBezTo>
                      <a:pt x="24470" y="91440"/>
                      <a:pt x="7242" y="126779"/>
                      <a:pt x="4150" y="151075"/>
                    </a:cubicBezTo>
                    <a:cubicBezTo>
                      <a:pt x="1058" y="175371"/>
                      <a:pt x="-5568" y="208059"/>
                      <a:pt x="9451" y="212035"/>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211">
                <a:extLst>
                  <a:ext uri="{FF2B5EF4-FFF2-40B4-BE49-F238E27FC236}">
                    <a16:creationId xmlns:a16="http://schemas.microsoft.com/office/drawing/2014/main" id="{D259B9C2-864B-5D03-FECC-8DE2C8694190}"/>
                  </a:ext>
                </a:extLst>
              </p:cNvPr>
              <p:cNvSpPr/>
              <p:nvPr/>
            </p:nvSpPr>
            <p:spPr>
              <a:xfrm flipH="1" flipV="1">
                <a:off x="1100233" y="2218980"/>
                <a:ext cx="22061" cy="201433"/>
              </a:xfrm>
              <a:custGeom>
                <a:avLst/>
                <a:gdLst>
                  <a:gd name="connsiteX0" fmla="*/ 6158 w 22061"/>
                  <a:gd name="connsiteY0" fmla="*/ 0 h 201433"/>
                  <a:gd name="connsiteX1" fmla="*/ 858 w 22061"/>
                  <a:gd name="connsiteY1" fmla="*/ 66261 h 201433"/>
                  <a:gd name="connsiteX2" fmla="*/ 22061 w 22061"/>
                  <a:gd name="connsiteY2" fmla="*/ 201433 h 201433"/>
                </a:gdLst>
                <a:ahLst/>
                <a:cxnLst>
                  <a:cxn ang="0">
                    <a:pos x="connsiteX0" y="connsiteY0"/>
                  </a:cxn>
                  <a:cxn ang="0">
                    <a:pos x="connsiteX1" y="connsiteY1"/>
                  </a:cxn>
                  <a:cxn ang="0">
                    <a:pos x="connsiteX2" y="connsiteY2"/>
                  </a:cxn>
                </a:cxnLst>
                <a:rect l="l" t="t" r="r" b="b"/>
                <a:pathLst>
                  <a:path w="22061" h="201433">
                    <a:moveTo>
                      <a:pt x="6158" y="0"/>
                    </a:moveTo>
                    <a:cubicBezTo>
                      <a:pt x="2182" y="16344"/>
                      <a:pt x="-1793" y="32689"/>
                      <a:pt x="858" y="66261"/>
                    </a:cubicBezTo>
                    <a:cubicBezTo>
                      <a:pt x="3509" y="99833"/>
                      <a:pt x="15877" y="179346"/>
                      <a:pt x="22061" y="201433"/>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212">
                <a:extLst>
                  <a:ext uri="{FF2B5EF4-FFF2-40B4-BE49-F238E27FC236}">
                    <a16:creationId xmlns:a16="http://schemas.microsoft.com/office/drawing/2014/main" id="{11E69577-C8D0-A9D9-A87D-F8682C6A201E}"/>
                  </a:ext>
                </a:extLst>
              </p:cNvPr>
              <p:cNvSpPr/>
              <p:nvPr/>
            </p:nvSpPr>
            <p:spPr>
              <a:xfrm flipH="1" flipV="1">
                <a:off x="1023996" y="2212805"/>
                <a:ext cx="26554" cy="219986"/>
              </a:xfrm>
              <a:custGeom>
                <a:avLst/>
                <a:gdLst>
                  <a:gd name="connsiteX0" fmla="*/ 21253 w 26554"/>
                  <a:gd name="connsiteY0" fmla="*/ 0 h 219986"/>
                  <a:gd name="connsiteX1" fmla="*/ 49 w 26554"/>
                  <a:gd name="connsiteY1" fmla="*/ 127221 h 219986"/>
                  <a:gd name="connsiteX2" fmla="*/ 26554 w 26554"/>
                  <a:gd name="connsiteY2" fmla="*/ 219986 h 219986"/>
                </a:gdLst>
                <a:ahLst/>
                <a:cxnLst>
                  <a:cxn ang="0">
                    <a:pos x="connsiteX0" y="connsiteY0"/>
                  </a:cxn>
                  <a:cxn ang="0">
                    <a:pos x="connsiteX1" y="connsiteY1"/>
                  </a:cxn>
                  <a:cxn ang="0">
                    <a:pos x="connsiteX2" y="connsiteY2"/>
                  </a:cxn>
                </a:cxnLst>
                <a:rect l="l" t="t" r="r" b="b"/>
                <a:pathLst>
                  <a:path w="26554" h="219986">
                    <a:moveTo>
                      <a:pt x="21253" y="0"/>
                    </a:moveTo>
                    <a:cubicBezTo>
                      <a:pt x="10209" y="45278"/>
                      <a:pt x="-835" y="90557"/>
                      <a:pt x="49" y="127221"/>
                    </a:cubicBezTo>
                    <a:cubicBezTo>
                      <a:pt x="933" y="163885"/>
                      <a:pt x="12418" y="202758"/>
                      <a:pt x="26554"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213">
                <a:extLst>
                  <a:ext uri="{FF2B5EF4-FFF2-40B4-BE49-F238E27FC236}">
                    <a16:creationId xmlns:a16="http://schemas.microsoft.com/office/drawing/2014/main" id="{10DAB4CF-1E7A-A587-6E3D-0D87F5750515}"/>
                  </a:ext>
                </a:extLst>
              </p:cNvPr>
              <p:cNvSpPr/>
              <p:nvPr/>
            </p:nvSpPr>
            <p:spPr>
              <a:xfrm flipH="1" flipV="1">
                <a:off x="969135" y="2188828"/>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214">
                <a:extLst>
                  <a:ext uri="{FF2B5EF4-FFF2-40B4-BE49-F238E27FC236}">
                    <a16:creationId xmlns:a16="http://schemas.microsoft.com/office/drawing/2014/main" id="{7C440201-703F-30D5-7569-932DAE0B0482}"/>
                  </a:ext>
                </a:extLst>
              </p:cNvPr>
              <p:cNvSpPr/>
              <p:nvPr/>
            </p:nvSpPr>
            <p:spPr>
              <a:xfrm flipH="1" flipV="1">
                <a:off x="803404" y="2190322"/>
                <a:ext cx="31805" cy="206734"/>
              </a:xfrm>
              <a:custGeom>
                <a:avLst/>
                <a:gdLst>
                  <a:gd name="connsiteX0" fmla="*/ 0 w 31805"/>
                  <a:gd name="connsiteY0" fmla="*/ 0 h 206734"/>
                  <a:gd name="connsiteX1" fmla="*/ 7951 w 31805"/>
                  <a:gd name="connsiteY1" fmla="*/ 121920 h 206734"/>
                  <a:gd name="connsiteX2" fmla="*/ 31805 w 31805"/>
                  <a:gd name="connsiteY2" fmla="*/ 206734 h 206734"/>
                </a:gdLst>
                <a:ahLst/>
                <a:cxnLst>
                  <a:cxn ang="0">
                    <a:pos x="connsiteX0" y="connsiteY0"/>
                  </a:cxn>
                  <a:cxn ang="0">
                    <a:pos x="connsiteX1" y="connsiteY1"/>
                  </a:cxn>
                  <a:cxn ang="0">
                    <a:pos x="connsiteX2" y="connsiteY2"/>
                  </a:cxn>
                </a:cxnLst>
                <a:rect l="l" t="t" r="r" b="b"/>
                <a:pathLst>
                  <a:path w="31805" h="206734">
                    <a:moveTo>
                      <a:pt x="0" y="0"/>
                    </a:moveTo>
                    <a:cubicBezTo>
                      <a:pt x="1325" y="43732"/>
                      <a:pt x="2650" y="87464"/>
                      <a:pt x="7951" y="121920"/>
                    </a:cubicBezTo>
                    <a:cubicBezTo>
                      <a:pt x="13252" y="156376"/>
                      <a:pt x="23412" y="194807"/>
                      <a:pt x="31805" y="206734"/>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215">
                <a:extLst>
                  <a:ext uri="{FF2B5EF4-FFF2-40B4-BE49-F238E27FC236}">
                    <a16:creationId xmlns:a16="http://schemas.microsoft.com/office/drawing/2014/main" id="{4BC46C8D-8A72-5011-E189-846F792A9891}"/>
                  </a:ext>
                </a:extLst>
              </p:cNvPr>
              <p:cNvSpPr/>
              <p:nvPr/>
            </p:nvSpPr>
            <p:spPr>
              <a:xfrm flipH="1" flipV="1">
                <a:off x="869404" y="2208385"/>
                <a:ext cx="26554" cy="219986"/>
              </a:xfrm>
              <a:custGeom>
                <a:avLst/>
                <a:gdLst>
                  <a:gd name="connsiteX0" fmla="*/ 21253 w 26554"/>
                  <a:gd name="connsiteY0" fmla="*/ 0 h 219986"/>
                  <a:gd name="connsiteX1" fmla="*/ 49 w 26554"/>
                  <a:gd name="connsiteY1" fmla="*/ 127221 h 219986"/>
                  <a:gd name="connsiteX2" fmla="*/ 26554 w 26554"/>
                  <a:gd name="connsiteY2" fmla="*/ 219986 h 219986"/>
                </a:gdLst>
                <a:ahLst/>
                <a:cxnLst>
                  <a:cxn ang="0">
                    <a:pos x="connsiteX0" y="connsiteY0"/>
                  </a:cxn>
                  <a:cxn ang="0">
                    <a:pos x="connsiteX1" y="connsiteY1"/>
                  </a:cxn>
                  <a:cxn ang="0">
                    <a:pos x="connsiteX2" y="connsiteY2"/>
                  </a:cxn>
                </a:cxnLst>
                <a:rect l="l" t="t" r="r" b="b"/>
                <a:pathLst>
                  <a:path w="26554" h="219986">
                    <a:moveTo>
                      <a:pt x="21253" y="0"/>
                    </a:moveTo>
                    <a:cubicBezTo>
                      <a:pt x="10209" y="45278"/>
                      <a:pt x="-835" y="90557"/>
                      <a:pt x="49" y="127221"/>
                    </a:cubicBezTo>
                    <a:cubicBezTo>
                      <a:pt x="933" y="163885"/>
                      <a:pt x="12418" y="202758"/>
                      <a:pt x="26554"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216">
                <a:extLst>
                  <a:ext uri="{FF2B5EF4-FFF2-40B4-BE49-F238E27FC236}">
                    <a16:creationId xmlns:a16="http://schemas.microsoft.com/office/drawing/2014/main" id="{3C1E6814-E38D-0BFD-4A98-C5F873A8D780}"/>
                  </a:ext>
                </a:extLst>
              </p:cNvPr>
              <p:cNvSpPr/>
              <p:nvPr/>
            </p:nvSpPr>
            <p:spPr>
              <a:xfrm flipH="1" flipV="1">
                <a:off x="763057" y="2222248"/>
                <a:ext cx="29578" cy="212035"/>
              </a:xfrm>
              <a:custGeom>
                <a:avLst/>
                <a:gdLst>
                  <a:gd name="connsiteX0" fmla="*/ 25354 w 29578"/>
                  <a:gd name="connsiteY0" fmla="*/ 0 h 212035"/>
                  <a:gd name="connsiteX1" fmla="*/ 28004 w 29578"/>
                  <a:gd name="connsiteY1" fmla="*/ 66261 h 212035"/>
                  <a:gd name="connsiteX2" fmla="*/ 4150 w 29578"/>
                  <a:gd name="connsiteY2" fmla="*/ 151075 h 212035"/>
                  <a:gd name="connsiteX3" fmla="*/ 9451 w 29578"/>
                  <a:gd name="connsiteY3" fmla="*/ 212035 h 212035"/>
                </a:gdLst>
                <a:ahLst/>
                <a:cxnLst>
                  <a:cxn ang="0">
                    <a:pos x="connsiteX0" y="connsiteY0"/>
                  </a:cxn>
                  <a:cxn ang="0">
                    <a:pos x="connsiteX1" y="connsiteY1"/>
                  </a:cxn>
                  <a:cxn ang="0">
                    <a:pos x="connsiteX2" y="connsiteY2"/>
                  </a:cxn>
                  <a:cxn ang="0">
                    <a:pos x="connsiteX3" y="connsiteY3"/>
                  </a:cxn>
                </a:cxnLst>
                <a:rect l="l" t="t" r="r" b="b"/>
                <a:pathLst>
                  <a:path w="29578" h="212035">
                    <a:moveTo>
                      <a:pt x="25354" y="0"/>
                    </a:moveTo>
                    <a:cubicBezTo>
                      <a:pt x="28446" y="20541"/>
                      <a:pt x="31538" y="41082"/>
                      <a:pt x="28004" y="66261"/>
                    </a:cubicBezTo>
                    <a:cubicBezTo>
                      <a:pt x="24470" y="91440"/>
                      <a:pt x="7242" y="126779"/>
                      <a:pt x="4150" y="151075"/>
                    </a:cubicBezTo>
                    <a:cubicBezTo>
                      <a:pt x="1058" y="175371"/>
                      <a:pt x="-5568" y="208059"/>
                      <a:pt x="9451" y="212035"/>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217">
                <a:extLst>
                  <a:ext uri="{FF2B5EF4-FFF2-40B4-BE49-F238E27FC236}">
                    <a16:creationId xmlns:a16="http://schemas.microsoft.com/office/drawing/2014/main" id="{C581F2D9-9698-00E4-368B-A6AFF76DA73C}"/>
                  </a:ext>
                </a:extLst>
              </p:cNvPr>
              <p:cNvSpPr/>
              <p:nvPr/>
            </p:nvSpPr>
            <p:spPr>
              <a:xfrm flipH="1" flipV="1">
                <a:off x="700200" y="2209451"/>
                <a:ext cx="22061" cy="201433"/>
              </a:xfrm>
              <a:custGeom>
                <a:avLst/>
                <a:gdLst>
                  <a:gd name="connsiteX0" fmla="*/ 6158 w 22061"/>
                  <a:gd name="connsiteY0" fmla="*/ 0 h 201433"/>
                  <a:gd name="connsiteX1" fmla="*/ 858 w 22061"/>
                  <a:gd name="connsiteY1" fmla="*/ 66261 h 201433"/>
                  <a:gd name="connsiteX2" fmla="*/ 22061 w 22061"/>
                  <a:gd name="connsiteY2" fmla="*/ 201433 h 201433"/>
                </a:gdLst>
                <a:ahLst/>
                <a:cxnLst>
                  <a:cxn ang="0">
                    <a:pos x="connsiteX0" y="connsiteY0"/>
                  </a:cxn>
                  <a:cxn ang="0">
                    <a:pos x="connsiteX1" y="connsiteY1"/>
                  </a:cxn>
                  <a:cxn ang="0">
                    <a:pos x="connsiteX2" y="connsiteY2"/>
                  </a:cxn>
                </a:cxnLst>
                <a:rect l="l" t="t" r="r" b="b"/>
                <a:pathLst>
                  <a:path w="22061" h="201433">
                    <a:moveTo>
                      <a:pt x="6158" y="0"/>
                    </a:moveTo>
                    <a:cubicBezTo>
                      <a:pt x="2182" y="16344"/>
                      <a:pt x="-1793" y="32689"/>
                      <a:pt x="858" y="66261"/>
                    </a:cubicBezTo>
                    <a:cubicBezTo>
                      <a:pt x="3509" y="99833"/>
                      <a:pt x="15877" y="179346"/>
                      <a:pt x="22061" y="201433"/>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218">
                <a:extLst>
                  <a:ext uri="{FF2B5EF4-FFF2-40B4-BE49-F238E27FC236}">
                    <a16:creationId xmlns:a16="http://schemas.microsoft.com/office/drawing/2014/main" id="{24897D8A-DA86-C05F-EF4E-41264975F2A4}"/>
                  </a:ext>
                </a:extLst>
              </p:cNvPr>
              <p:cNvSpPr/>
              <p:nvPr/>
            </p:nvSpPr>
            <p:spPr>
              <a:xfrm flipH="1" flipV="1">
                <a:off x="2438401" y="2224899"/>
                <a:ext cx="31805" cy="206734"/>
              </a:xfrm>
              <a:custGeom>
                <a:avLst/>
                <a:gdLst>
                  <a:gd name="connsiteX0" fmla="*/ 0 w 31805"/>
                  <a:gd name="connsiteY0" fmla="*/ 0 h 206734"/>
                  <a:gd name="connsiteX1" fmla="*/ 7951 w 31805"/>
                  <a:gd name="connsiteY1" fmla="*/ 121920 h 206734"/>
                  <a:gd name="connsiteX2" fmla="*/ 31805 w 31805"/>
                  <a:gd name="connsiteY2" fmla="*/ 206734 h 206734"/>
                </a:gdLst>
                <a:ahLst/>
                <a:cxnLst>
                  <a:cxn ang="0">
                    <a:pos x="connsiteX0" y="connsiteY0"/>
                  </a:cxn>
                  <a:cxn ang="0">
                    <a:pos x="connsiteX1" y="connsiteY1"/>
                  </a:cxn>
                  <a:cxn ang="0">
                    <a:pos x="connsiteX2" y="connsiteY2"/>
                  </a:cxn>
                </a:cxnLst>
                <a:rect l="l" t="t" r="r" b="b"/>
                <a:pathLst>
                  <a:path w="31805" h="206734">
                    <a:moveTo>
                      <a:pt x="0" y="0"/>
                    </a:moveTo>
                    <a:cubicBezTo>
                      <a:pt x="1325" y="43732"/>
                      <a:pt x="2650" y="87464"/>
                      <a:pt x="7951" y="121920"/>
                    </a:cubicBezTo>
                    <a:cubicBezTo>
                      <a:pt x="13252" y="156376"/>
                      <a:pt x="23412" y="194807"/>
                      <a:pt x="31805" y="206734"/>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219">
                <a:extLst>
                  <a:ext uri="{FF2B5EF4-FFF2-40B4-BE49-F238E27FC236}">
                    <a16:creationId xmlns:a16="http://schemas.microsoft.com/office/drawing/2014/main" id="{C8323BF1-8780-EA7F-1338-751BB7118F73}"/>
                  </a:ext>
                </a:extLst>
              </p:cNvPr>
              <p:cNvSpPr/>
              <p:nvPr/>
            </p:nvSpPr>
            <p:spPr>
              <a:xfrm flipH="1" flipV="1">
                <a:off x="2390624" y="2222248"/>
                <a:ext cx="11031" cy="225287"/>
              </a:xfrm>
              <a:custGeom>
                <a:avLst/>
                <a:gdLst>
                  <a:gd name="connsiteX0" fmla="*/ 3079 w 11031"/>
                  <a:gd name="connsiteY0" fmla="*/ 0 h 225287"/>
                  <a:gd name="connsiteX1" fmla="*/ 429 w 11031"/>
                  <a:gd name="connsiteY1" fmla="*/ 151075 h 225287"/>
                  <a:gd name="connsiteX2" fmla="*/ 11031 w 11031"/>
                  <a:gd name="connsiteY2" fmla="*/ 225287 h 225287"/>
                </a:gdLst>
                <a:ahLst/>
                <a:cxnLst>
                  <a:cxn ang="0">
                    <a:pos x="connsiteX0" y="connsiteY0"/>
                  </a:cxn>
                  <a:cxn ang="0">
                    <a:pos x="connsiteX1" y="connsiteY1"/>
                  </a:cxn>
                  <a:cxn ang="0">
                    <a:pos x="connsiteX2" y="connsiteY2"/>
                  </a:cxn>
                </a:cxnLst>
                <a:rect l="l" t="t" r="r" b="b"/>
                <a:pathLst>
                  <a:path w="11031" h="225287">
                    <a:moveTo>
                      <a:pt x="3079" y="0"/>
                    </a:moveTo>
                    <a:cubicBezTo>
                      <a:pt x="1091" y="56763"/>
                      <a:pt x="-896" y="113527"/>
                      <a:pt x="429" y="151075"/>
                    </a:cubicBezTo>
                    <a:cubicBezTo>
                      <a:pt x="1754" y="188623"/>
                      <a:pt x="9264" y="208501"/>
                      <a:pt x="11031" y="225287"/>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220">
                <a:extLst>
                  <a:ext uri="{FF2B5EF4-FFF2-40B4-BE49-F238E27FC236}">
                    <a16:creationId xmlns:a16="http://schemas.microsoft.com/office/drawing/2014/main" id="{7B711AC2-F41F-D901-43F6-D0E1CF49DED0}"/>
                  </a:ext>
                </a:extLst>
              </p:cNvPr>
              <p:cNvSpPr/>
              <p:nvPr/>
            </p:nvSpPr>
            <p:spPr>
              <a:xfrm flipH="1" flipV="1">
                <a:off x="2710565" y="2161235"/>
                <a:ext cx="29578" cy="212035"/>
              </a:xfrm>
              <a:custGeom>
                <a:avLst/>
                <a:gdLst>
                  <a:gd name="connsiteX0" fmla="*/ 25354 w 29578"/>
                  <a:gd name="connsiteY0" fmla="*/ 0 h 212035"/>
                  <a:gd name="connsiteX1" fmla="*/ 28004 w 29578"/>
                  <a:gd name="connsiteY1" fmla="*/ 66261 h 212035"/>
                  <a:gd name="connsiteX2" fmla="*/ 4150 w 29578"/>
                  <a:gd name="connsiteY2" fmla="*/ 151075 h 212035"/>
                  <a:gd name="connsiteX3" fmla="*/ 9451 w 29578"/>
                  <a:gd name="connsiteY3" fmla="*/ 212035 h 212035"/>
                </a:gdLst>
                <a:ahLst/>
                <a:cxnLst>
                  <a:cxn ang="0">
                    <a:pos x="connsiteX0" y="connsiteY0"/>
                  </a:cxn>
                  <a:cxn ang="0">
                    <a:pos x="connsiteX1" y="connsiteY1"/>
                  </a:cxn>
                  <a:cxn ang="0">
                    <a:pos x="connsiteX2" y="connsiteY2"/>
                  </a:cxn>
                  <a:cxn ang="0">
                    <a:pos x="connsiteX3" y="connsiteY3"/>
                  </a:cxn>
                </a:cxnLst>
                <a:rect l="l" t="t" r="r" b="b"/>
                <a:pathLst>
                  <a:path w="29578" h="212035">
                    <a:moveTo>
                      <a:pt x="25354" y="0"/>
                    </a:moveTo>
                    <a:cubicBezTo>
                      <a:pt x="28446" y="20541"/>
                      <a:pt x="31538" y="41082"/>
                      <a:pt x="28004" y="66261"/>
                    </a:cubicBezTo>
                    <a:cubicBezTo>
                      <a:pt x="24470" y="91440"/>
                      <a:pt x="7242" y="126779"/>
                      <a:pt x="4150" y="151075"/>
                    </a:cubicBezTo>
                    <a:cubicBezTo>
                      <a:pt x="1058" y="175371"/>
                      <a:pt x="-5568" y="208059"/>
                      <a:pt x="9451" y="212035"/>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221">
                <a:extLst>
                  <a:ext uri="{FF2B5EF4-FFF2-40B4-BE49-F238E27FC236}">
                    <a16:creationId xmlns:a16="http://schemas.microsoft.com/office/drawing/2014/main" id="{15046072-14C5-5877-250F-C5DD60A382A7}"/>
                  </a:ext>
                </a:extLst>
              </p:cNvPr>
              <p:cNvSpPr/>
              <p:nvPr/>
            </p:nvSpPr>
            <p:spPr>
              <a:xfrm flipH="1" flipV="1">
                <a:off x="2656293" y="2161666"/>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222">
                <a:extLst>
                  <a:ext uri="{FF2B5EF4-FFF2-40B4-BE49-F238E27FC236}">
                    <a16:creationId xmlns:a16="http://schemas.microsoft.com/office/drawing/2014/main" id="{A5FDB724-5D41-9CA3-8145-F9FC8A3BD119}"/>
                  </a:ext>
                </a:extLst>
              </p:cNvPr>
              <p:cNvSpPr/>
              <p:nvPr/>
            </p:nvSpPr>
            <p:spPr>
              <a:xfrm flipH="1" flipV="1">
                <a:off x="2573679" y="2175468"/>
                <a:ext cx="11031" cy="225287"/>
              </a:xfrm>
              <a:custGeom>
                <a:avLst/>
                <a:gdLst>
                  <a:gd name="connsiteX0" fmla="*/ 3079 w 11031"/>
                  <a:gd name="connsiteY0" fmla="*/ 0 h 225287"/>
                  <a:gd name="connsiteX1" fmla="*/ 429 w 11031"/>
                  <a:gd name="connsiteY1" fmla="*/ 151075 h 225287"/>
                  <a:gd name="connsiteX2" fmla="*/ 11031 w 11031"/>
                  <a:gd name="connsiteY2" fmla="*/ 225287 h 225287"/>
                </a:gdLst>
                <a:ahLst/>
                <a:cxnLst>
                  <a:cxn ang="0">
                    <a:pos x="connsiteX0" y="connsiteY0"/>
                  </a:cxn>
                  <a:cxn ang="0">
                    <a:pos x="connsiteX1" y="connsiteY1"/>
                  </a:cxn>
                  <a:cxn ang="0">
                    <a:pos x="connsiteX2" y="connsiteY2"/>
                  </a:cxn>
                </a:cxnLst>
                <a:rect l="l" t="t" r="r" b="b"/>
                <a:pathLst>
                  <a:path w="11031" h="225287">
                    <a:moveTo>
                      <a:pt x="3079" y="0"/>
                    </a:moveTo>
                    <a:cubicBezTo>
                      <a:pt x="1091" y="56763"/>
                      <a:pt x="-896" y="113527"/>
                      <a:pt x="429" y="151075"/>
                    </a:cubicBezTo>
                    <a:cubicBezTo>
                      <a:pt x="1754" y="188623"/>
                      <a:pt x="9264" y="208501"/>
                      <a:pt x="11031" y="225287"/>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223">
                <a:extLst>
                  <a:ext uri="{FF2B5EF4-FFF2-40B4-BE49-F238E27FC236}">
                    <a16:creationId xmlns:a16="http://schemas.microsoft.com/office/drawing/2014/main" id="{D1F6F1E9-052F-7A5C-EA92-8FD40DC212A5}"/>
                  </a:ext>
                </a:extLst>
              </p:cNvPr>
              <p:cNvSpPr/>
              <p:nvPr/>
            </p:nvSpPr>
            <p:spPr>
              <a:xfrm flipH="1" flipV="1">
                <a:off x="2530475" y="2201245"/>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224">
                <a:extLst>
                  <a:ext uri="{FF2B5EF4-FFF2-40B4-BE49-F238E27FC236}">
                    <a16:creationId xmlns:a16="http://schemas.microsoft.com/office/drawing/2014/main" id="{51B4CE22-1DC6-A74A-045B-527739E301DA}"/>
                  </a:ext>
                </a:extLst>
              </p:cNvPr>
              <p:cNvSpPr/>
              <p:nvPr/>
            </p:nvSpPr>
            <p:spPr>
              <a:xfrm flipH="1" flipV="1">
                <a:off x="2835144" y="2175468"/>
                <a:ext cx="45719" cy="225287"/>
              </a:xfrm>
              <a:custGeom>
                <a:avLst/>
                <a:gdLst>
                  <a:gd name="connsiteX0" fmla="*/ 3079 w 11031"/>
                  <a:gd name="connsiteY0" fmla="*/ 0 h 225287"/>
                  <a:gd name="connsiteX1" fmla="*/ 429 w 11031"/>
                  <a:gd name="connsiteY1" fmla="*/ 151075 h 225287"/>
                  <a:gd name="connsiteX2" fmla="*/ 11031 w 11031"/>
                  <a:gd name="connsiteY2" fmla="*/ 225287 h 225287"/>
                </a:gdLst>
                <a:ahLst/>
                <a:cxnLst>
                  <a:cxn ang="0">
                    <a:pos x="connsiteX0" y="connsiteY0"/>
                  </a:cxn>
                  <a:cxn ang="0">
                    <a:pos x="connsiteX1" y="connsiteY1"/>
                  </a:cxn>
                  <a:cxn ang="0">
                    <a:pos x="connsiteX2" y="connsiteY2"/>
                  </a:cxn>
                </a:cxnLst>
                <a:rect l="l" t="t" r="r" b="b"/>
                <a:pathLst>
                  <a:path w="11031" h="225287">
                    <a:moveTo>
                      <a:pt x="3079" y="0"/>
                    </a:moveTo>
                    <a:cubicBezTo>
                      <a:pt x="1091" y="56763"/>
                      <a:pt x="-896" y="113527"/>
                      <a:pt x="429" y="151075"/>
                    </a:cubicBezTo>
                    <a:cubicBezTo>
                      <a:pt x="1754" y="188623"/>
                      <a:pt x="9264" y="208501"/>
                      <a:pt x="11031" y="225287"/>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225">
                <a:extLst>
                  <a:ext uri="{FF2B5EF4-FFF2-40B4-BE49-F238E27FC236}">
                    <a16:creationId xmlns:a16="http://schemas.microsoft.com/office/drawing/2014/main" id="{33E03E03-F121-438A-F09E-B4D917813585}"/>
                  </a:ext>
                </a:extLst>
              </p:cNvPr>
              <p:cNvSpPr/>
              <p:nvPr/>
            </p:nvSpPr>
            <p:spPr>
              <a:xfrm flipH="1" flipV="1">
                <a:off x="2794444" y="2173508"/>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226">
                <a:extLst>
                  <a:ext uri="{FF2B5EF4-FFF2-40B4-BE49-F238E27FC236}">
                    <a16:creationId xmlns:a16="http://schemas.microsoft.com/office/drawing/2014/main" id="{3B6E64BE-9C97-E28B-327D-B40695E476AA}"/>
                  </a:ext>
                </a:extLst>
              </p:cNvPr>
              <p:cNvSpPr/>
              <p:nvPr/>
            </p:nvSpPr>
            <p:spPr>
              <a:xfrm>
                <a:off x="1490133" y="2264833"/>
                <a:ext cx="34182" cy="228600"/>
              </a:xfrm>
              <a:custGeom>
                <a:avLst/>
                <a:gdLst>
                  <a:gd name="connsiteX0" fmla="*/ 0 w 34182"/>
                  <a:gd name="connsiteY0" fmla="*/ 228600 h 228600"/>
                  <a:gd name="connsiteX1" fmla="*/ 33867 w 34182"/>
                  <a:gd name="connsiteY1" fmla="*/ 127000 h 228600"/>
                  <a:gd name="connsiteX2" fmla="*/ 16934 w 34182"/>
                  <a:gd name="connsiteY2" fmla="*/ 25400 h 228600"/>
                  <a:gd name="connsiteX3" fmla="*/ 16934 w 34182"/>
                  <a:gd name="connsiteY3" fmla="*/ 0 h 228600"/>
                </a:gdLst>
                <a:ahLst/>
                <a:cxnLst>
                  <a:cxn ang="0">
                    <a:pos x="connsiteX0" y="connsiteY0"/>
                  </a:cxn>
                  <a:cxn ang="0">
                    <a:pos x="connsiteX1" y="connsiteY1"/>
                  </a:cxn>
                  <a:cxn ang="0">
                    <a:pos x="connsiteX2" y="connsiteY2"/>
                  </a:cxn>
                  <a:cxn ang="0">
                    <a:pos x="connsiteX3" y="connsiteY3"/>
                  </a:cxn>
                </a:cxnLst>
                <a:rect l="l" t="t" r="r" b="b"/>
                <a:pathLst>
                  <a:path w="34182" h="228600">
                    <a:moveTo>
                      <a:pt x="0" y="228600"/>
                    </a:moveTo>
                    <a:cubicBezTo>
                      <a:pt x="15522" y="194733"/>
                      <a:pt x="31045" y="160867"/>
                      <a:pt x="33867" y="127000"/>
                    </a:cubicBezTo>
                    <a:cubicBezTo>
                      <a:pt x="36689" y="93133"/>
                      <a:pt x="19756" y="46567"/>
                      <a:pt x="16934" y="25400"/>
                    </a:cubicBezTo>
                    <a:cubicBezTo>
                      <a:pt x="14112" y="4233"/>
                      <a:pt x="16934" y="0"/>
                      <a:pt x="16934" y="0"/>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227">
                <a:extLst>
                  <a:ext uri="{FF2B5EF4-FFF2-40B4-BE49-F238E27FC236}">
                    <a16:creationId xmlns:a16="http://schemas.microsoft.com/office/drawing/2014/main" id="{8AC8580B-D19D-57CF-7AD1-322B97E0EAA5}"/>
                  </a:ext>
                </a:extLst>
              </p:cNvPr>
              <p:cNvSpPr/>
              <p:nvPr/>
            </p:nvSpPr>
            <p:spPr>
              <a:xfrm>
                <a:off x="1536701" y="2243666"/>
                <a:ext cx="25400" cy="254000"/>
              </a:xfrm>
              <a:custGeom>
                <a:avLst/>
                <a:gdLst>
                  <a:gd name="connsiteX0" fmla="*/ 0 w 25400"/>
                  <a:gd name="connsiteY0" fmla="*/ 254000 h 254000"/>
                  <a:gd name="connsiteX1" fmla="*/ 25400 w 25400"/>
                  <a:gd name="connsiteY1" fmla="*/ 114300 h 254000"/>
                  <a:gd name="connsiteX2" fmla="*/ 0 w 25400"/>
                  <a:gd name="connsiteY2" fmla="*/ 0 h 254000"/>
                </a:gdLst>
                <a:ahLst/>
                <a:cxnLst>
                  <a:cxn ang="0">
                    <a:pos x="connsiteX0" y="connsiteY0"/>
                  </a:cxn>
                  <a:cxn ang="0">
                    <a:pos x="connsiteX1" y="connsiteY1"/>
                  </a:cxn>
                  <a:cxn ang="0">
                    <a:pos x="connsiteX2" y="connsiteY2"/>
                  </a:cxn>
                </a:cxnLst>
                <a:rect l="l" t="t" r="r" b="b"/>
                <a:pathLst>
                  <a:path w="25400" h="254000">
                    <a:moveTo>
                      <a:pt x="0" y="254000"/>
                    </a:moveTo>
                    <a:cubicBezTo>
                      <a:pt x="12700" y="205316"/>
                      <a:pt x="25400" y="156633"/>
                      <a:pt x="25400" y="114300"/>
                    </a:cubicBezTo>
                    <a:cubicBezTo>
                      <a:pt x="25400" y="71967"/>
                      <a:pt x="1411" y="13405"/>
                      <a:pt x="0" y="0"/>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228">
                <a:extLst>
                  <a:ext uri="{FF2B5EF4-FFF2-40B4-BE49-F238E27FC236}">
                    <a16:creationId xmlns:a16="http://schemas.microsoft.com/office/drawing/2014/main" id="{5DA582DF-996D-6808-837E-F1414BAEECBB}"/>
                  </a:ext>
                </a:extLst>
              </p:cNvPr>
              <p:cNvSpPr/>
              <p:nvPr/>
            </p:nvSpPr>
            <p:spPr>
              <a:xfrm>
                <a:off x="1621367" y="2247899"/>
                <a:ext cx="12905" cy="254000"/>
              </a:xfrm>
              <a:custGeom>
                <a:avLst/>
                <a:gdLst>
                  <a:gd name="connsiteX0" fmla="*/ 0 w 12905"/>
                  <a:gd name="connsiteY0" fmla="*/ 254000 h 254000"/>
                  <a:gd name="connsiteX1" fmla="*/ 12700 w 12905"/>
                  <a:gd name="connsiteY1" fmla="*/ 88900 h 254000"/>
                  <a:gd name="connsiteX2" fmla="*/ 8466 w 12905"/>
                  <a:gd name="connsiteY2" fmla="*/ 0 h 254000"/>
                </a:gdLst>
                <a:ahLst/>
                <a:cxnLst>
                  <a:cxn ang="0">
                    <a:pos x="connsiteX0" y="connsiteY0"/>
                  </a:cxn>
                  <a:cxn ang="0">
                    <a:pos x="connsiteX1" y="connsiteY1"/>
                  </a:cxn>
                  <a:cxn ang="0">
                    <a:pos x="connsiteX2" y="connsiteY2"/>
                  </a:cxn>
                </a:cxnLst>
                <a:rect l="l" t="t" r="r" b="b"/>
                <a:pathLst>
                  <a:path w="12905" h="254000">
                    <a:moveTo>
                      <a:pt x="0" y="254000"/>
                    </a:moveTo>
                    <a:cubicBezTo>
                      <a:pt x="5644" y="192616"/>
                      <a:pt x="11289" y="131233"/>
                      <a:pt x="12700" y="88900"/>
                    </a:cubicBezTo>
                    <a:cubicBezTo>
                      <a:pt x="14111" y="46567"/>
                      <a:pt x="7761" y="16228"/>
                      <a:pt x="8466" y="0"/>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229">
                <a:extLst>
                  <a:ext uri="{FF2B5EF4-FFF2-40B4-BE49-F238E27FC236}">
                    <a16:creationId xmlns:a16="http://schemas.microsoft.com/office/drawing/2014/main" id="{95866219-F315-BBD0-B257-69E7E3364273}"/>
                  </a:ext>
                </a:extLst>
              </p:cNvPr>
              <p:cNvSpPr/>
              <p:nvPr/>
            </p:nvSpPr>
            <p:spPr>
              <a:xfrm>
                <a:off x="1672168" y="2243664"/>
                <a:ext cx="16933" cy="266700"/>
              </a:xfrm>
              <a:custGeom>
                <a:avLst/>
                <a:gdLst>
                  <a:gd name="connsiteX0" fmla="*/ 0 w 16933"/>
                  <a:gd name="connsiteY0" fmla="*/ 266700 h 266700"/>
                  <a:gd name="connsiteX1" fmla="*/ 4233 w 16933"/>
                  <a:gd name="connsiteY1" fmla="*/ 114300 h 266700"/>
                  <a:gd name="connsiteX2" fmla="*/ 16933 w 16933"/>
                  <a:gd name="connsiteY2" fmla="*/ 0 h 266700"/>
                </a:gdLst>
                <a:ahLst/>
                <a:cxnLst>
                  <a:cxn ang="0">
                    <a:pos x="connsiteX0" y="connsiteY0"/>
                  </a:cxn>
                  <a:cxn ang="0">
                    <a:pos x="connsiteX1" y="connsiteY1"/>
                  </a:cxn>
                  <a:cxn ang="0">
                    <a:pos x="connsiteX2" y="connsiteY2"/>
                  </a:cxn>
                </a:cxnLst>
                <a:rect l="l" t="t" r="r" b="b"/>
                <a:pathLst>
                  <a:path w="16933" h="266700">
                    <a:moveTo>
                      <a:pt x="0" y="266700"/>
                    </a:moveTo>
                    <a:cubicBezTo>
                      <a:pt x="705" y="212725"/>
                      <a:pt x="1411" y="158750"/>
                      <a:pt x="4233" y="114300"/>
                    </a:cubicBezTo>
                    <a:cubicBezTo>
                      <a:pt x="7055" y="69850"/>
                      <a:pt x="9878" y="19050"/>
                      <a:pt x="16933" y="0"/>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230">
                <a:extLst>
                  <a:ext uri="{FF2B5EF4-FFF2-40B4-BE49-F238E27FC236}">
                    <a16:creationId xmlns:a16="http://schemas.microsoft.com/office/drawing/2014/main" id="{C990736F-DA5C-6027-C977-59C8C2AA621C}"/>
                  </a:ext>
                </a:extLst>
              </p:cNvPr>
              <p:cNvSpPr/>
              <p:nvPr/>
            </p:nvSpPr>
            <p:spPr>
              <a:xfrm>
                <a:off x="1735667" y="2252133"/>
                <a:ext cx="34729" cy="245534"/>
              </a:xfrm>
              <a:custGeom>
                <a:avLst/>
                <a:gdLst>
                  <a:gd name="connsiteX0" fmla="*/ 33866 w 34729"/>
                  <a:gd name="connsiteY0" fmla="*/ 245534 h 245534"/>
                  <a:gd name="connsiteX1" fmla="*/ 25400 w 34729"/>
                  <a:gd name="connsiteY1" fmla="*/ 160867 h 245534"/>
                  <a:gd name="connsiteX2" fmla="*/ 33866 w 34729"/>
                  <a:gd name="connsiteY2" fmla="*/ 67734 h 245534"/>
                  <a:gd name="connsiteX3" fmla="*/ 0 w 34729"/>
                  <a:gd name="connsiteY3" fmla="*/ 0 h 245534"/>
                </a:gdLst>
                <a:ahLst/>
                <a:cxnLst>
                  <a:cxn ang="0">
                    <a:pos x="connsiteX0" y="connsiteY0"/>
                  </a:cxn>
                  <a:cxn ang="0">
                    <a:pos x="connsiteX1" y="connsiteY1"/>
                  </a:cxn>
                  <a:cxn ang="0">
                    <a:pos x="connsiteX2" y="connsiteY2"/>
                  </a:cxn>
                  <a:cxn ang="0">
                    <a:pos x="connsiteX3" y="connsiteY3"/>
                  </a:cxn>
                </a:cxnLst>
                <a:rect l="l" t="t" r="r" b="b"/>
                <a:pathLst>
                  <a:path w="34729" h="245534">
                    <a:moveTo>
                      <a:pt x="33866" y="245534"/>
                    </a:moveTo>
                    <a:cubicBezTo>
                      <a:pt x="29633" y="218017"/>
                      <a:pt x="25400" y="190500"/>
                      <a:pt x="25400" y="160867"/>
                    </a:cubicBezTo>
                    <a:cubicBezTo>
                      <a:pt x="25400" y="131234"/>
                      <a:pt x="38099" y="94545"/>
                      <a:pt x="33866" y="67734"/>
                    </a:cubicBezTo>
                    <a:cubicBezTo>
                      <a:pt x="29633" y="40923"/>
                      <a:pt x="0" y="0"/>
                      <a:pt x="0" y="0"/>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231">
                <a:extLst>
                  <a:ext uri="{FF2B5EF4-FFF2-40B4-BE49-F238E27FC236}">
                    <a16:creationId xmlns:a16="http://schemas.microsoft.com/office/drawing/2014/main" id="{088FAFAA-1B39-0CC7-E04A-4E06EBE4FD55}"/>
                  </a:ext>
                </a:extLst>
              </p:cNvPr>
              <p:cNvSpPr/>
              <p:nvPr/>
            </p:nvSpPr>
            <p:spPr>
              <a:xfrm>
                <a:off x="1799716" y="2264833"/>
                <a:ext cx="54485" cy="228600"/>
              </a:xfrm>
              <a:custGeom>
                <a:avLst/>
                <a:gdLst>
                  <a:gd name="connsiteX0" fmla="*/ 7919 w 54485"/>
                  <a:gd name="connsiteY0" fmla="*/ 228600 h 228600"/>
                  <a:gd name="connsiteX1" fmla="*/ 3685 w 54485"/>
                  <a:gd name="connsiteY1" fmla="*/ 93133 h 228600"/>
                  <a:gd name="connsiteX2" fmla="*/ 54485 w 54485"/>
                  <a:gd name="connsiteY2" fmla="*/ 0 h 228600"/>
                </a:gdLst>
                <a:ahLst/>
                <a:cxnLst>
                  <a:cxn ang="0">
                    <a:pos x="connsiteX0" y="connsiteY0"/>
                  </a:cxn>
                  <a:cxn ang="0">
                    <a:pos x="connsiteX1" y="connsiteY1"/>
                  </a:cxn>
                  <a:cxn ang="0">
                    <a:pos x="connsiteX2" y="connsiteY2"/>
                  </a:cxn>
                </a:cxnLst>
                <a:rect l="l" t="t" r="r" b="b"/>
                <a:pathLst>
                  <a:path w="54485" h="228600">
                    <a:moveTo>
                      <a:pt x="7919" y="228600"/>
                    </a:moveTo>
                    <a:cubicBezTo>
                      <a:pt x="1921" y="179916"/>
                      <a:pt x="-4076" y="131233"/>
                      <a:pt x="3685" y="93133"/>
                    </a:cubicBezTo>
                    <a:cubicBezTo>
                      <a:pt x="11446" y="55033"/>
                      <a:pt x="45313" y="14111"/>
                      <a:pt x="54485" y="0"/>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232">
                <a:extLst>
                  <a:ext uri="{FF2B5EF4-FFF2-40B4-BE49-F238E27FC236}">
                    <a16:creationId xmlns:a16="http://schemas.microsoft.com/office/drawing/2014/main" id="{BC10436D-669D-EE81-2DA8-3B0AA4413586}"/>
                  </a:ext>
                </a:extLst>
              </p:cNvPr>
              <p:cNvSpPr/>
              <p:nvPr/>
            </p:nvSpPr>
            <p:spPr>
              <a:xfrm>
                <a:off x="1860980" y="2290233"/>
                <a:ext cx="27772" cy="211667"/>
              </a:xfrm>
              <a:custGeom>
                <a:avLst/>
                <a:gdLst>
                  <a:gd name="connsiteX0" fmla="*/ 22853 w 27772"/>
                  <a:gd name="connsiteY0" fmla="*/ 211667 h 211667"/>
                  <a:gd name="connsiteX1" fmla="*/ 27087 w 27772"/>
                  <a:gd name="connsiteY1" fmla="*/ 84667 h 211667"/>
                  <a:gd name="connsiteX2" fmla="*/ 10153 w 27772"/>
                  <a:gd name="connsiteY2" fmla="*/ 0 h 211667"/>
                </a:gdLst>
                <a:ahLst/>
                <a:cxnLst>
                  <a:cxn ang="0">
                    <a:pos x="connsiteX0" y="connsiteY0"/>
                  </a:cxn>
                  <a:cxn ang="0">
                    <a:pos x="connsiteX1" y="connsiteY1"/>
                  </a:cxn>
                  <a:cxn ang="0">
                    <a:pos x="connsiteX2" y="connsiteY2"/>
                  </a:cxn>
                </a:cxnLst>
                <a:rect l="l" t="t" r="r" b="b"/>
                <a:pathLst>
                  <a:path w="27772" h="211667">
                    <a:moveTo>
                      <a:pt x="22853" y="211667"/>
                    </a:moveTo>
                    <a:cubicBezTo>
                      <a:pt x="26028" y="165806"/>
                      <a:pt x="29204" y="119945"/>
                      <a:pt x="27087" y="84667"/>
                    </a:cubicBezTo>
                    <a:cubicBezTo>
                      <a:pt x="24970" y="49389"/>
                      <a:pt x="-19480" y="9878"/>
                      <a:pt x="10153" y="0"/>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233">
                <a:extLst>
                  <a:ext uri="{FF2B5EF4-FFF2-40B4-BE49-F238E27FC236}">
                    <a16:creationId xmlns:a16="http://schemas.microsoft.com/office/drawing/2014/main" id="{FCCC3F10-DF3D-5259-6C7D-2DAAD2DD1485}"/>
                  </a:ext>
                </a:extLst>
              </p:cNvPr>
              <p:cNvSpPr/>
              <p:nvPr/>
            </p:nvSpPr>
            <p:spPr>
              <a:xfrm>
                <a:off x="1930400" y="2252131"/>
                <a:ext cx="25400" cy="245534"/>
              </a:xfrm>
              <a:custGeom>
                <a:avLst/>
                <a:gdLst>
                  <a:gd name="connsiteX0" fmla="*/ 0 w 25400"/>
                  <a:gd name="connsiteY0" fmla="*/ 245534 h 245534"/>
                  <a:gd name="connsiteX1" fmla="*/ 8467 w 25400"/>
                  <a:gd name="connsiteY1" fmla="*/ 88900 h 245534"/>
                  <a:gd name="connsiteX2" fmla="*/ 25400 w 25400"/>
                  <a:gd name="connsiteY2" fmla="*/ 0 h 245534"/>
                </a:gdLst>
                <a:ahLst/>
                <a:cxnLst>
                  <a:cxn ang="0">
                    <a:pos x="connsiteX0" y="connsiteY0"/>
                  </a:cxn>
                  <a:cxn ang="0">
                    <a:pos x="connsiteX1" y="connsiteY1"/>
                  </a:cxn>
                  <a:cxn ang="0">
                    <a:pos x="connsiteX2" y="connsiteY2"/>
                  </a:cxn>
                </a:cxnLst>
                <a:rect l="l" t="t" r="r" b="b"/>
                <a:pathLst>
                  <a:path w="25400" h="245534">
                    <a:moveTo>
                      <a:pt x="0" y="245534"/>
                    </a:moveTo>
                    <a:cubicBezTo>
                      <a:pt x="2117" y="187678"/>
                      <a:pt x="4234" y="129822"/>
                      <a:pt x="8467" y="88900"/>
                    </a:cubicBezTo>
                    <a:cubicBezTo>
                      <a:pt x="12700" y="47978"/>
                      <a:pt x="19050" y="23989"/>
                      <a:pt x="25400" y="0"/>
                    </a:cubicBezTo>
                  </a:path>
                </a:pathLst>
              </a:custGeom>
              <a:noFill/>
              <a:ln w="12700">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B17E964C-4D96-9140-FF47-45D6562487E9}"/>
                </a:ext>
              </a:extLst>
            </p:cNvPr>
            <p:cNvGrpSpPr/>
            <p:nvPr/>
          </p:nvGrpSpPr>
          <p:grpSpPr>
            <a:xfrm flipV="1">
              <a:off x="667233" y="2355711"/>
              <a:ext cx="2236899" cy="267640"/>
              <a:chOff x="5792545" y="3880602"/>
              <a:chExt cx="2236899" cy="267640"/>
            </a:xfrm>
          </p:grpSpPr>
          <p:sp>
            <p:nvSpPr>
              <p:cNvPr id="93" name="Oval 92">
                <a:extLst>
                  <a:ext uri="{FF2B5EF4-FFF2-40B4-BE49-F238E27FC236}">
                    <a16:creationId xmlns:a16="http://schemas.microsoft.com/office/drawing/2014/main" id="{501B3202-77F1-727F-7D9F-F5BCB543B18F}"/>
                  </a:ext>
                </a:extLst>
              </p:cNvPr>
              <p:cNvSpPr/>
              <p:nvPr/>
            </p:nvSpPr>
            <p:spPr>
              <a:xfrm>
                <a:off x="7892284" y="3998193"/>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DED5948-0AD7-75E1-AB02-B42228F8B16C}"/>
                  </a:ext>
                </a:extLst>
              </p:cNvPr>
              <p:cNvSpPr/>
              <p:nvPr/>
            </p:nvSpPr>
            <p:spPr>
              <a:xfrm>
                <a:off x="7760319" y="4011082"/>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3E31397-8F46-89C1-5508-79D8AAAB3A4C}"/>
                  </a:ext>
                </a:extLst>
              </p:cNvPr>
              <p:cNvSpPr/>
              <p:nvPr/>
            </p:nvSpPr>
            <p:spPr>
              <a:xfrm>
                <a:off x="7628354" y="3998819"/>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67B380E-6514-8F7E-EF35-1F83D304E3C4}"/>
                  </a:ext>
                </a:extLst>
              </p:cNvPr>
              <p:cNvSpPr/>
              <p:nvPr/>
            </p:nvSpPr>
            <p:spPr>
              <a:xfrm>
                <a:off x="7497746" y="3977972"/>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3B19488-8442-42C1-18DD-C7AFBD6E373B}"/>
                  </a:ext>
                </a:extLst>
              </p:cNvPr>
              <p:cNvSpPr/>
              <p:nvPr/>
            </p:nvSpPr>
            <p:spPr>
              <a:xfrm>
                <a:off x="5792545" y="3976876"/>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4D4A31D-0201-8217-1BE5-D82AB8711F3F}"/>
                  </a:ext>
                </a:extLst>
              </p:cNvPr>
              <p:cNvSpPr/>
              <p:nvPr/>
            </p:nvSpPr>
            <p:spPr>
              <a:xfrm>
                <a:off x="5911936" y="3979005"/>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AAF82E1-0D02-70C2-B91A-F7A7921C90A0}"/>
                  </a:ext>
                </a:extLst>
              </p:cNvPr>
              <p:cNvSpPr/>
              <p:nvPr/>
            </p:nvSpPr>
            <p:spPr>
              <a:xfrm>
                <a:off x="6049661" y="3972763"/>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521E1B4-1E84-EED0-4717-854C15C8597F}"/>
                  </a:ext>
                </a:extLst>
              </p:cNvPr>
              <p:cNvSpPr/>
              <p:nvPr/>
            </p:nvSpPr>
            <p:spPr>
              <a:xfrm>
                <a:off x="6183153" y="3955488"/>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5D9E1B1-DAF6-157C-F6F3-2A5DDDFF8207}"/>
                  </a:ext>
                </a:extLst>
              </p:cNvPr>
              <p:cNvSpPr/>
              <p:nvPr/>
            </p:nvSpPr>
            <p:spPr>
              <a:xfrm>
                <a:off x="6303226" y="3939252"/>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E072B28-1566-C60B-B4EE-68215A462036}"/>
                  </a:ext>
                </a:extLst>
              </p:cNvPr>
              <p:cNvSpPr/>
              <p:nvPr/>
            </p:nvSpPr>
            <p:spPr>
              <a:xfrm>
                <a:off x="6436506" y="3915589"/>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FC93C0E-413C-DA25-6931-5DE42B1B59A0}"/>
                  </a:ext>
                </a:extLst>
              </p:cNvPr>
              <p:cNvSpPr/>
              <p:nvPr/>
            </p:nvSpPr>
            <p:spPr>
              <a:xfrm>
                <a:off x="6574460" y="3892986"/>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3F572C2-E91C-DFB6-E9ED-6E77B66DA21A}"/>
                  </a:ext>
                </a:extLst>
              </p:cNvPr>
              <p:cNvSpPr/>
              <p:nvPr/>
            </p:nvSpPr>
            <p:spPr>
              <a:xfrm>
                <a:off x="6710098" y="3880602"/>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16FAD249-9242-B5B0-F1A7-B9CE4218600D}"/>
                  </a:ext>
                </a:extLst>
              </p:cNvPr>
              <p:cNvSpPr/>
              <p:nvPr/>
            </p:nvSpPr>
            <p:spPr>
              <a:xfrm>
                <a:off x="6847031" y="3886373"/>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93B8B0A-9077-C646-43ED-1F8F8D000DAE}"/>
                  </a:ext>
                </a:extLst>
              </p:cNvPr>
              <p:cNvSpPr/>
              <p:nvPr/>
            </p:nvSpPr>
            <p:spPr>
              <a:xfrm>
                <a:off x="6983968" y="3886375"/>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96BC2BD-1D67-55E9-71C4-A68276E1D0CA}"/>
                  </a:ext>
                </a:extLst>
              </p:cNvPr>
              <p:cNvSpPr/>
              <p:nvPr/>
            </p:nvSpPr>
            <p:spPr>
              <a:xfrm>
                <a:off x="7111763" y="3915589"/>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B252BC9-B47F-C2B2-2C57-A454F25DA0CB}"/>
                  </a:ext>
                </a:extLst>
              </p:cNvPr>
              <p:cNvSpPr/>
              <p:nvPr/>
            </p:nvSpPr>
            <p:spPr>
              <a:xfrm>
                <a:off x="7243181" y="3943695"/>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FD7E24D-BCDE-00F2-E0EC-0F6EDBBA5595}"/>
                  </a:ext>
                </a:extLst>
              </p:cNvPr>
              <p:cNvSpPr/>
              <p:nvPr/>
            </p:nvSpPr>
            <p:spPr>
              <a:xfrm>
                <a:off x="7369423" y="3971927"/>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0B27DA2-AAAE-718F-76FF-062FCF79EBC8}"/>
                </a:ext>
              </a:extLst>
            </p:cNvPr>
            <p:cNvGrpSpPr/>
            <p:nvPr/>
          </p:nvGrpSpPr>
          <p:grpSpPr>
            <a:xfrm flipV="1">
              <a:off x="694830" y="1986082"/>
              <a:ext cx="2180663" cy="349129"/>
              <a:chOff x="700200" y="2161235"/>
              <a:chExt cx="2180663" cy="349129"/>
            </a:xfrm>
          </p:grpSpPr>
          <p:sp>
            <p:nvSpPr>
              <p:cNvPr id="59" name="Freeform 149">
                <a:extLst>
                  <a:ext uri="{FF2B5EF4-FFF2-40B4-BE49-F238E27FC236}">
                    <a16:creationId xmlns:a16="http://schemas.microsoft.com/office/drawing/2014/main" id="{EF827319-211D-3367-B2F0-078BDEDA6F10}"/>
                  </a:ext>
                </a:extLst>
              </p:cNvPr>
              <p:cNvSpPr/>
              <p:nvPr/>
            </p:nvSpPr>
            <p:spPr>
              <a:xfrm flipH="1" flipV="1">
                <a:off x="2273918" y="2229857"/>
                <a:ext cx="26068" cy="225707"/>
              </a:xfrm>
              <a:custGeom>
                <a:avLst/>
                <a:gdLst>
                  <a:gd name="connsiteX0" fmla="*/ 26068 w 26068"/>
                  <a:gd name="connsiteY0" fmla="*/ 0 h 225707"/>
                  <a:gd name="connsiteX1" fmla="*/ 2919 w 26068"/>
                  <a:gd name="connsiteY1" fmla="*/ 81023 h 225707"/>
                  <a:gd name="connsiteX2" fmla="*/ 25 w 26068"/>
                  <a:gd name="connsiteY2" fmla="*/ 225707 h 225707"/>
                </a:gdLst>
                <a:ahLst/>
                <a:cxnLst>
                  <a:cxn ang="0">
                    <a:pos x="connsiteX0" y="connsiteY0"/>
                  </a:cxn>
                  <a:cxn ang="0">
                    <a:pos x="connsiteX1" y="connsiteY1"/>
                  </a:cxn>
                  <a:cxn ang="0">
                    <a:pos x="connsiteX2" y="connsiteY2"/>
                  </a:cxn>
                </a:cxnLst>
                <a:rect l="l" t="t" r="r" b="b"/>
                <a:pathLst>
                  <a:path w="26068" h="225707">
                    <a:moveTo>
                      <a:pt x="26068" y="0"/>
                    </a:moveTo>
                    <a:cubicBezTo>
                      <a:pt x="16663" y="21702"/>
                      <a:pt x="7259" y="43405"/>
                      <a:pt x="2919" y="81023"/>
                    </a:cubicBezTo>
                    <a:cubicBezTo>
                      <a:pt x="-1422" y="118641"/>
                      <a:pt x="507" y="199664"/>
                      <a:pt x="25" y="225707"/>
                    </a:cubicBezTo>
                  </a:path>
                </a:pathLst>
              </a:custGeom>
              <a:noFill/>
              <a:ln w="15875">
                <a:solidFill>
                  <a:schemeClr val="accent1">
                    <a:lumMod val="20000"/>
                    <a:lumOff val="80000"/>
                  </a:schemeClr>
                </a:solidFill>
              </a:ln>
              <a:effectLst>
                <a:softEdge rad="0"/>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150">
                <a:extLst>
                  <a:ext uri="{FF2B5EF4-FFF2-40B4-BE49-F238E27FC236}">
                    <a16:creationId xmlns:a16="http://schemas.microsoft.com/office/drawing/2014/main" id="{0AFD0C9C-0FB9-0168-3467-4D3705333B96}"/>
                  </a:ext>
                </a:extLst>
              </p:cNvPr>
              <p:cNvSpPr/>
              <p:nvPr/>
            </p:nvSpPr>
            <p:spPr>
              <a:xfrm flipH="1" flipV="1">
                <a:off x="2265764" y="2230814"/>
                <a:ext cx="23149" cy="219919"/>
              </a:xfrm>
              <a:custGeom>
                <a:avLst/>
                <a:gdLst>
                  <a:gd name="connsiteX0" fmla="*/ 0 w 23149"/>
                  <a:gd name="connsiteY0" fmla="*/ 0 h 219919"/>
                  <a:gd name="connsiteX1" fmla="*/ 14468 w 23149"/>
                  <a:gd name="connsiteY1" fmla="*/ 98385 h 219919"/>
                  <a:gd name="connsiteX2" fmla="*/ 23149 w 23149"/>
                  <a:gd name="connsiteY2" fmla="*/ 219919 h 219919"/>
                </a:gdLst>
                <a:ahLst/>
                <a:cxnLst>
                  <a:cxn ang="0">
                    <a:pos x="connsiteX0" y="connsiteY0"/>
                  </a:cxn>
                  <a:cxn ang="0">
                    <a:pos x="connsiteX1" y="connsiteY1"/>
                  </a:cxn>
                  <a:cxn ang="0">
                    <a:pos x="connsiteX2" y="connsiteY2"/>
                  </a:cxn>
                </a:cxnLst>
                <a:rect l="l" t="t" r="r" b="b"/>
                <a:pathLst>
                  <a:path w="23149" h="219919">
                    <a:moveTo>
                      <a:pt x="0" y="0"/>
                    </a:moveTo>
                    <a:cubicBezTo>
                      <a:pt x="5305" y="30866"/>
                      <a:pt x="10610" y="61732"/>
                      <a:pt x="14468" y="98385"/>
                    </a:cubicBezTo>
                    <a:cubicBezTo>
                      <a:pt x="18326" y="135038"/>
                      <a:pt x="16879" y="196287"/>
                      <a:pt x="23149" y="219919"/>
                    </a:cubicBezTo>
                  </a:path>
                </a:pathLst>
              </a:custGeom>
              <a:noFill/>
              <a:ln w="15875">
                <a:solidFill>
                  <a:schemeClr val="accent1">
                    <a:lumMod val="20000"/>
                    <a:lumOff val="80000"/>
                  </a:schemeClr>
                </a:solidFill>
              </a:ln>
              <a:effectLst>
                <a:softEdge rad="0"/>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151">
                <a:extLst>
                  <a:ext uri="{FF2B5EF4-FFF2-40B4-BE49-F238E27FC236}">
                    <a16:creationId xmlns:a16="http://schemas.microsoft.com/office/drawing/2014/main" id="{8C2FF3AC-4789-7800-3DD1-03A3590CACF9}"/>
                  </a:ext>
                </a:extLst>
              </p:cNvPr>
              <p:cNvSpPr/>
              <p:nvPr/>
            </p:nvSpPr>
            <p:spPr>
              <a:xfrm flipH="1" flipV="1">
                <a:off x="2200402" y="2248109"/>
                <a:ext cx="11031" cy="225287"/>
              </a:xfrm>
              <a:custGeom>
                <a:avLst/>
                <a:gdLst>
                  <a:gd name="connsiteX0" fmla="*/ 3079 w 11031"/>
                  <a:gd name="connsiteY0" fmla="*/ 0 h 225287"/>
                  <a:gd name="connsiteX1" fmla="*/ 429 w 11031"/>
                  <a:gd name="connsiteY1" fmla="*/ 151075 h 225287"/>
                  <a:gd name="connsiteX2" fmla="*/ 11031 w 11031"/>
                  <a:gd name="connsiteY2" fmla="*/ 225287 h 225287"/>
                </a:gdLst>
                <a:ahLst/>
                <a:cxnLst>
                  <a:cxn ang="0">
                    <a:pos x="connsiteX0" y="connsiteY0"/>
                  </a:cxn>
                  <a:cxn ang="0">
                    <a:pos x="connsiteX1" y="connsiteY1"/>
                  </a:cxn>
                  <a:cxn ang="0">
                    <a:pos x="connsiteX2" y="connsiteY2"/>
                  </a:cxn>
                </a:cxnLst>
                <a:rect l="l" t="t" r="r" b="b"/>
                <a:pathLst>
                  <a:path w="11031" h="225287">
                    <a:moveTo>
                      <a:pt x="3079" y="0"/>
                    </a:moveTo>
                    <a:cubicBezTo>
                      <a:pt x="1091" y="56763"/>
                      <a:pt x="-896" y="113527"/>
                      <a:pt x="429" y="151075"/>
                    </a:cubicBezTo>
                    <a:cubicBezTo>
                      <a:pt x="1754" y="188623"/>
                      <a:pt x="9264" y="208501"/>
                      <a:pt x="11031" y="225287"/>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152">
                <a:extLst>
                  <a:ext uri="{FF2B5EF4-FFF2-40B4-BE49-F238E27FC236}">
                    <a16:creationId xmlns:a16="http://schemas.microsoft.com/office/drawing/2014/main" id="{1B39A1FF-BAE0-881F-78B9-D71A1A6C1CE5}"/>
                  </a:ext>
                </a:extLst>
              </p:cNvPr>
              <p:cNvSpPr/>
              <p:nvPr/>
            </p:nvSpPr>
            <p:spPr>
              <a:xfrm flipH="1" flipV="1">
                <a:off x="2157576" y="2250759"/>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153">
                <a:extLst>
                  <a:ext uri="{FF2B5EF4-FFF2-40B4-BE49-F238E27FC236}">
                    <a16:creationId xmlns:a16="http://schemas.microsoft.com/office/drawing/2014/main" id="{9FCAD94D-6CE5-7160-F44A-168D0ED2FCC4}"/>
                  </a:ext>
                </a:extLst>
              </p:cNvPr>
              <p:cNvSpPr/>
              <p:nvPr/>
            </p:nvSpPr>
            <p:spPr>
              <a:xfrm flipH="1" flipV="1">
                <a:off x="2062577" y="2261361"/>
                <a:ext cx="26554" cy="219986"/>
              </a:xfrm>
              <a:custGeom>
                <a:avLst/>
                <a:gdLst>
                  <a:gd name="connsiteX0" fmla="*/ 21253 w 26554"/>
                  <a:gd name="connsiteY0" fmla="*/ 0 h 219986"/>
                  <a:gd name="connsiteX1" fmla="*/ 49 w 26554"/>
                  <a:gd name="connsiteY1" fmla="*/ 127221 h 219986"/>
                  <a:gd name="connsiteX2" fmla="*/ 26554 w 26554"/>
                  <a:gd name="connsiteY2" fmla="*/ 219986 h 219986"/>
                </a:gdLst>
                <a:ahLst/>
                <a:cxnLst>
                  <a:cxn ang="0">
                    <a:pos x="connsiteX0" y="connsiteY0"/>
                  </a:cxn>
                  <a:cxn ang="0">
                    <a:pos x="connsiteX1" y="connsiteY1"/>
                  </a:cxn>
                  <a:cxn ang="0">
                    <a:pos x="connsiteX2" y="connsiteY2"/>
                  </a:cxn>
                </a:cxnLst>
                <a:rect l="l" t="t" r="r" b="b"/>
                <a:pathLst>
                  <a:path w="26554" h="219986">
                    <a:moveTo>
                      <a:pt x="21253" y="0"/>
                    </a:moveTo>
                    <a:cubicBezTo>
                      <a:pt x="10209" y="45278"/>
                      <a:pt x="-835" y="90557"/>
                      <a:pt x="49" y="127221"/>
                    </a:cubicBezTo>
                    <a:cubicBezTo>
                      <a:pt x="933" y="163885"/>
                      <a:pt x="12418" y="202758"/>
                      <a:pt x="26554"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154">
                <a:extLst>
                  <a:ext uri="{FF2B5EF4-FFF2-40B4-BE49-F238E27FC236}">
                    <a16:creationId xmlns:a16="http://schemas.microsoft.com/office/drawing/2014/main" id="{2446A21D-1F4A-1065-3A8C-3BF67837649D}"/>
                  </a:ext>
                </a:extLst>
              </p:cNvPr>
              <p:cNvSpPr/>
              <p:nvPr/>
            </p:nvSpPr>
            <p:spPr>
              <a:xfrm flipH="1" flipV="1">
                <a:off x="1993666" y="2277264"/>
                <a:ext cx="31805" cy="206734"/>
              </a:xfrm>
              <a:custGeom>
                <a:avLst/>
                <a:gdLst>
                  <a:gd name="connsiteX0" fmla="*/ 0 w 31805"/>
                  <a:gd name="connsiteY0" fmla="*/ 0 h 206734"/>
                  <a:gd name="connsiteX1" fmla="*/ 7951 w 31805"/>
                  <a:gd name="connsiteY1" fmla="*/ 121920 h 206734"/>
                  <a:gd name="connsiteX2" fmla="*/ 31805 w 31805"/>
                  <a:gd name="connsiteY2" fmla="*/ 206734 h 206734"/>
                </a:gdLst>
                <a:ahLst/>
                <a:cxnLst>
                  <a:cxn ang="0">
                    <a:pos x="connsiteX0" y="connsiteY0"/>
                  </a:cxn>
                  <a:cxn ang="0">
                    <a:pos x="connsiteX1" y="connsiteY1"/>
                  </a:cxn>
                  <a:cxn ang="0">
                    <a:pos x="connsiteX2" y="connsiteY2"/>
                  </a:cxn>
                </a:cxnLst>
                <a:rect l="l" t="t" r="r" b="b"/>
                <a:pathLst>
                  <a:path w="31805" h="206734">
                    <a:moveTo>
                      <a:pt x="0" y="0"/>
                    </a:moveTo>
                    <a:cubicBezTo>
                      <a:pt x="1325" y="43732"/>
                      <a:pt x="2650" y="87464"/>
                      <a:pt x="7951" y="121920"/>
                    </a:cubicBezTo>
                    <a:cubicBezTo>
                      <a:pt x="13252" y="156376"/>
                      <a:pt x="23412" y="194807"/>
                      <a:pt x="31805" y="206734"/>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155">
                <a:extLst>
                  <a:ext uri="{FF2B5EF4-FFF2-40B4-BE49-F238E27FC236}">
                    <a16:creationId xmlns:a16="http://schemas.microsoft.com/office/drawing/2014/main" id="{86537A8A-448F-2112-6A28-3445F096251A}"/>
                  </a:ext>
                </a:extLst>
              </p:cNvPr>
              <p:cNvSpPr/>
              <p:nvPr/>
            </p:nvSpPr>
            <p:spPr>
              <a:xfrm flipH="1" flipV="1">
                <a:off x="1345890" y="2258350"/>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156">
                <a:extLst>
                  <a:ext uri="{FF2B5EF4-FFF2-40B4-BE49-F238E27FC236}">
                    <a16:creationId xmlns:a16="http://schemas.microsoft.com/office/drawing/2014/main" id="{7C6A16EB-9BED-6E48-7460-72E6B2030C37}"/>
                  </a:ext>
                </a:extLst>
              </p:cNvPr>
              <p:cNvSpPr/>
              <p:nvPr/>
            </p:nvSpPr>
            <p:spPr>
              <a:xfrm flipH="1" flipV="1">
                <a:off x="1406056" y="2269545"/>
                <a:ext cx="26554" cy="219986"/>
              </a:xfrm>
              <a:custGeom>
                <a:avLst/>
                <a:gdLst>
                  <a:gd name="connsiteX0" fmla="*/ 21253 w 26554"/>
                  <a:gd name="connsiteY0" fmla="*/ 0 h 219986"/>
                  <a:gd name="connsiteX1" fmla="*/ 49 w 26554"/>
                  <a:gd name="connsiteY1" fmla="*/ 127221 h 219986"/>
                  <a:gd name="connsiteX2" fmla="*/ 26554 w 26554"/>
                  <a:gd name="connsiteY2" fmla="*/ 219986 h 219986"/>
                </a:gdLst>
                <a:ahLst/>
                <a:cxnLst>
                  <a:cxn ang="0">
                    <a:pos x="connsiteX0" y="connsiteY0"/>
                  </a:cxn>
                  <a:cxn ang="0">
                    <a:pos x="connsiteX1" y="connsiteY1"/>
                  </a:cxn>
                  <a:cxn ang="0">
                    <a:pos x="connsiteX2" y="connsiteY2"/>
                  </a:cxn>
                </a:cxnLst>
                <a:rect l="l" t="t" r="r" b="b"/>
                <a:pathLst>
                  <a:path w="26554" h="219986">
                    <a:moveTo>
                      <a:pt x="21253" y="0"/>
                    </a:moveTo>
                    <a:cubicBezTo>
                      <a:pt x="10209" y="45278"/>
                      <a:pt x="-835" y="90557"/>
                      <a:pt x="49" y="127221"/>
                    </a:cubicBezTo>
                    <a:cubicBezTo>
                      <a:pt x="933" y="163885"/>
                      <a:pt x="12418" y="202758"/>
                      <a:pt x="26554"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157">
                <a:extLst>
                  <a:ext uri="{FF2B5EF4-FFF2-40B4-BE49-F238E27FC236}">
                    <a16:creationId xmlns:a16="http://schemas.microsoft.com/office/drawing/2014/main" id="{FAC7DE86-BDD0-79B6-32C3-E9A0C3E22B1E}"/>
                  </a:ext>
                </a:extLst>
              </p:cNvPr>
              <p:cNvSpPr/>
              <p:nvPr/>
            </p:nvSpPr>
            <p:spPr>
              <a:xfrm flipH="1" flipV="1">
                <a:off x="1280800" y="2236654"/>
                <a:ext cx="26068" cy="225707"/>
              </a:xfrm>
              <a:custGeom>
                <a:avLst/>
                <a:gdLst>
                  <a:gd name="connsiteX0" fmla="*/ 26068 w 26068"/>
                  <a:gd name="connsiteY0" fmla="*/ 0 h 225707"/>
                  <a:gd name="connsiteX1" fmla="*/ 2919 w 26068"/>
                  <a:gd name="connsiteY1" fmla="*/ 81023 h 225707"/>
                  <a:gd name="connsiteX2" fmla="*/ 25 w 26068"/>
                  <a:gd name="connsiteY2" fmla="*/ 225707 h 225707"/>
                </a:gdLst>
                <a:ahLst/>
                <a:cxnLst>
                  <a:cxn ang="0">
                    <a:pos x="connsiteX0" y="connsiteY0"/>
                  </a:cxn>
                  <a:cxn ang="0">
                    <a:pos x="connsiteX1" y="connsiteY1"/>
                  </a:cxn>
                  <a:cxn ang="0">
                    <a:pos x="connsiteX2" y="connsiteY2"/>
                  </a:cxn>
                </a:cxnLst>
                <a:rect l="l" t="t" r="r" b="b"/>
                <a:pathLst>
                  <a:path w="26068" h="225707">
                    <a:moveTo>
                      <a:pt x="26068" y="0"/>
                    </a:moveTo>
                    <a:cubicBezTo>
                      <a:pt x="16663" y="21702"/>
                      <a:pt x="7259" y="43405"/>
                      <a:pt x="2919" y="81023"/>
                    </a:cubicBezTo>
                    <a:cubicBezTo>
                      <a:pt x="-1422" y="118641"/>
                      <a:pt x="507" y="199664"/>
                      <a:pt x="25" y="225707"/>
                    </a:cubicBezTo>
                  </a:path>
                </a:pathLst>
              </a:custGeom>
              <a:noFill/>
              <a:ln w="15875">
                <a:solidFill>
                  <a:schemeClr val="accent1">
                    <a:lumMod val="20000"/>
                    <a:lumOff val="80000"/>
                  </a:schemeClr>
                </a:solidFill>
              </a:ln>
              <a:effectLst>
                <a:softEdge rad="0"/>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158">
                <a:extLst>
                  <a:ext uri="{FF2B5EF4-FFF2-40B4-BE49-F238E27FC236}">
                    <a16:creationId xmlns:a16="http://schemas.microsoft.com/office/drawing/2014/main" id="{F0405122-18C4-0CB7-6A01-FFC63258D891}"/>
                  </a:ext>
                </a:extLst>
              </p:cNvPr>
              <p:cNvSpPr/>
              <p:nvPr/>
            </p:nvSpPr>
            <p:spPr>
              <a:xfrm flipH="1" flipV="1">
                <a:off x="1230634" y="2216294"/>
                <a:ext cx="23149" cy="219919"/>
              </a:xfrm>
              <a:custGeom>
                <a:avLst/>
                <a:gdLst>
                  <a:gd name="connsiteX0" fmla="*/ 0 w 23149"/>
                  <a:gd name="connsiteY0" fmla="*/ 0 h 219919"/>
                  <a:gd name="connsiteX1" fmla="*/ 14468 w 23149"/>
                  <a:gd name="connsiteY1" fmla="*/ 98385 h 219919"/>
                  <a:gd name="connsiteX2" fmla="*/ 23149 w 23149"/>
                  <a:gd name="connsiteY2" fmla="*/ 219919 h 219919"/>
                </a:gdLst>
                <a:ahLst/>
                <a:cxnLst>
                  <a:cxn ang="0">
                    <a:pos x="connsiteX0" y="connsiteY0"/>
                  </a:cxn>
                  <a:cxn ang="0">
                    <a:pos x="connsiteX1" y="connsiteY1"/>
                  </a:cxn>
                  <a:cxn ang="0">
                    <a:pos x="connsiteX2" y="connsiteY2"/>
                  </a:cxn>
                </a:cxnLst>
                <a:rect l="l" t="t" r="r" b="b"/>
                <a:pathLst>
                  <a:path w="23149" h="219919">
                    <a:moveTo>
                      <a:pt x="0" y="0"/>
                    </a:moveTo>
                    <a:cubicBezTo>
                      <a:pt x="5305" y="30866"/>
                      <a:pt x="10610" y="61732"/>
                      <a:pt x="14468" y="98385"/>
                    </a:cubicBezTo>
                    <a:cubicBezTo>
                      <a:pt x="18326" y="135038"/>
                      <a:pt x="16879" y="196287"/>
                      <a:pt x="23149" y="219919"/>
                    </a:cubicBezTo>
                  </a:path>
                </a:pathLst>
              </a:custGeom>
              <a:noFill/>
              <a:ln w="15875">
                <a:solidFill>
                  <a:schemeClr val="accent1">
                    <a:lumMod val="20000"/>
                    <a:lumOff val="80000"/>
                  </a:schemeClr>
                </a:solidFill>
              </a:ln>
              <a:effectLst>
                <a:softEdge rad="0"/>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159">
                <a:extLst>
                  <a:ext uri="{FF2B5EF4-FFF2-40B4-BE49-F238E27FC236}">
                    <a16:creationId xmlns:a16="http://schemas.microsoft.com/office/drawing/2014/main" id="{8ECA0A26-AE31-8CBD-C705-1DFAADB81AB8}"/>
                  </a:ext>
                </a:extLst>
              </p:cNvPr>
              <p:cNvSpPr/>
              <p:nvPr/>
            </p:nvSpPr>
            <p:spPr>
              <a:xfrm flipH="1" flipV="1">
                <a:off x="1157075" y="2236870"/>
                <a:ext cx="45719" cy="212035"/>
              </a:xfrm>
              <a:custGeom>
                <a:avLst/>
                <a:gdLst>
                  <a:gd name="connsiteX0" fmla="*/ 25354 w 29578"/>
                  <a:gd name="connsiteY0" fmla="*/ 0 h 212035"/>
                  <a:gd name="connsiteX1" fmla="*/ 28004 w 29578"/>
                  <a:gd name="connsiteY1" fmla="*/ 66261 h 212035"/>
                  <a:gd name="connsiteX2" fmla="*/ 4150 w 29578"/>
                  <a:gd name="connsiteY2" fmla="*/ 151075 h 212035"/>
                  <a:gd name="connsiteX3" fmla="*/ 9451 w 29578"/>
                  <a:gd name="connsiteY3" fmla="*/ 212035 h 212035"/>
                </a:gdLst>
                <a:ahLst/>
                <a:cxnLst>
                  <a:cxn ang="0">
                    <a:pos x="connsiteX0" y="connsiteY0"/>
                  </a:cxn>
                  <a:cxn ang="0">
                    <a:pos x="connsiteX1" y="connsiteY1"/>
                  </a:cxn>
                  <a:cxn ang="0">
                    <a:pos x="connsiteX2" y="connsiteY2"/>
                  </a:cxn>
                  <a:cxn ang="0">
                    <a:pos x="connsiteX3" y="connsiteY3"/>
                  </a:cxn>
                </a:cxnLst>
                <a:rect l="l" t="t" r="r" b="b"/>
                <a:pathLst>
                  <a:path w="29578" h="212035">
                    <a:moveTo>
                      <a:pt x="25354" y="0"/>
                    </a:moveTo>
                    <a:cubicBezTo>
                      <a:pt x="28446" y="20541"/>
                      <a:pt x="31538" y="41082"/>
                      <a:pt x="28004" y="66261"/>
                    </a:cubicBezTo>
                    <a:cubicBezTo>
                      <a:pt x="24470" y="91440"/>
                      <a:pt x="7242" y="126779"/>
                      <a:pt x="4150" y="151075"/>
                    </a:cubicBezTo>
                    <a:cubicBezTo>
                      <a:pt x="1058" y="175371"/>
                      <a:pt x="-5568" y="208059"/>
                      <a:pt x="9451" y="212035"/>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160">
                <a:extLst>
                  <a:ext uri="{FF2B5EF4-FFF2-40B4-BE49-F238E27FC236}">
                    <a16:creationId xmlns:a16="http://schemas.microsoft.com/office/drawing/2014/main" id="{145BBB5E-7C51-BB9D-D5B0-A234F63CD826}"/>
                  </a:ext>
                </a:extLst>
              </p:cNvPr>
              <p:cNvSpPr/>
              <p:nvPr/>
            </p:nvSpPr>
            <p:spPr>
              <a:xfrm flipH="1" flipV="1">
                <a:off x="1100233" y="2218980"/>
                <a:ext cx="22061" cy="201433"/>
              </a:xfrm>
              <a:custGeom>
                <a:avLst/>
                <a:gdLst>
                  <a:gd name="connsiteX0" fmla="*/ 6158 w 22061"/>
                  <a:gd name="connsiteY0" fmla="*/ 0 h 201433"/>
                  <a:gd name="connsiteX1" fmla="*/ 858 w 22061"/>
                  <a:gd name="connsiteY1" fmla="*/ 66261 h 201433"/>
                  <a:gd name="connsiteX2" fmla="*/ 22061 w 22061"/>
                  <a:gd name="connsiteY2" fmla="*/ 201433 h 201433"/>
                </a:gdLst>
                <a:ahLst/>
                <a:cxnLst>
                  <a:cxn ang="0">
                    <a:pos x="connsiteX0" y="connsiteY0"/>
                  </a:cxn>
                  <a:cxn ang="0">
                    <a:pos x="connsiteX1" y="connsiteY1"/>
                  </a:cxn>
                  <a:cxn ang="0">
                    <a:pos x="connsiteX2" y="connsiteY2"/>
                  </a:cxn>
                </a:cxnLst>
                <a:rect l="l" t="t" r="r" b="b"/>
                <a:pathLst>
                  <a:path w="22061" h="201433">
                    <a:moveTo>
                      <a:pt x="6158" y="0"/>
                    </a:moveTo>
                    <a:cubicBezTo>
                      <a:pt x="2182" y="16344"/>
                      <a:pt x="-1793" y="32689"/>
                      <a:pt x="858" y="66261"/>
                    </a:cubicBezTo>
                    <a:cubicBezTo>
                      <a:pt x="3509" y="99833"/>
                      <a:pt x="15877" y="179346"/>
                      <a:pt x="22061" y="201433"/>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161">
                <a:extLst>
                  <a:ext uri="{FF2B5EF4-FFF2-40B4-BE49-F238E27FC236}">
                    <a16:creationId xmlns:a16="http://schemas.microsoft.com/office/drawing/2014/main" id="{1CDB9E2D-A649-B269-5969-0D919889F575}"/>
                  </a:ext>
                </a:extLst>
              </p:cNvPr>
              <p:cNvSpPr/>
              <p:nvPr/>
            </p:nvSpPr>
            <p:spPr>
              <a:xfrm flipH="1" flipV="1">
                <a:off x="1023996" y="2212805"/>
                <a:ext cx="26554" cy="219986"/>
              </a:xfrm>
              <a:custGeom>
                <a:avLst/>
                <a:gdLst>
                  <a:gd name="connsiteX0" fmla="*/ 21253 w 26554"/>
                  <a:gd name="connsiteY0" fmla="*/ 0 h 219986"/>
                  <a:gd name="connsiteX1" fmla="*/ 49 w 26554"/>
                  <a:gd name="connsiteY1" fmla="*/ 127221 h 219986"/>
                  <a:gd name="connsiteX2" fmla="*/ 26554 w 26554"/>
                  <a:gd name="connsiteY2" fmla="*/ 219986 h 219986"/>
                </a:gdLst>
                <a:ahLst/>
                <a:cxnLst>
                  <a:cxn ang="0">
                    <a:pos x="connsiteX0" y="connsiteY0"/>
                  </a:cxn>
                  <a:cxn ang="0">
                    <a:pos x="connsiteX1" y="connsiteY1"/>
                  </a:cxn>
                  <a:cxn ang="0">
                    <a:pos x="connsiteX2" y="connsiteY2"/>
                  </a:cxn>
                </a:cxnLst>
                <a:rect l="l" t="t" r="r" b="b"/>
                <a:pathLst>
                  <a:path w="26554" h="219986">
                    <a:moveTo>
                      <a:pt x="21253" y="0"/>
                    </a:moveTo>
                    <a:cubicBezTo>
                      <a:pt x="10209" y="45278"/>
                      <a:pt x="-835" y="90557"/>
                      <a:pt x="49" y="127221"/>
                    </a:cubicBezTo>
                    <a:cubicBezTo>
                      <a:pt x="933" y="163885"/>
                      <a:pt x="12418" y="202758"/>
                      <a:pt x="26554"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162">
                <a:extLst>
                  <a:ext uri="{FF2B5EF4-FFF2-40B4-BE49-F238E27FC236}">
                    <a16:creationId xmlns:a16="http://schemas.microsoft.com/office/drawing/2014/main" id="{AD28F0A3-E3A9-83C8-C815-F4D992BEAEA1}"/>
                  </a:ext>
                </a:extLst>
              </p:cNvPr>
              <p:cNvSpPr/>
              <p:nvPr/>
            </p:nvSpPr>
            <p:spPr>
              <a:xfrm flipH="1" flipV="1">
                <a:off x="969135" y="2188828"/>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63">
                <a:extLst>
                  <a:ext uri="{FF2B5EF4-FFF2-40B4-BE49-F238E27FC236}">
                    <a16:creationId xmlns:a16="http://schemas.microsoft.com/office/drawing/2014/main" id="{4D117093-2402-4B0B-52FD-573AFA1309D2}"/>
                  </a:ext>
                </a:extLst>
              </p:cNvPr>
              <p:cNvSpPr/>
              <p:nvPr/>
            </p:nvSpPr>
            <p:spPr>
              <a:xfrm flipH="1" flipV="1">
                <a:off x="803404" y="2190322"/>
                <a:ext cx="31805" cy="206734"/>
              </a:xfrm>
              <a:custGeom>
                <a:avLst/>
                <a:gdLst>
                  <a:gd name="connsiteX0" fmla="*/ 0 w 31805"/>
                  <a:gd name="connsiteY0" fmla="*/ 0 h 206734"/>
                  <a:gd name="connsiteX1" fmla="*/ 7951 w 31805"/>
                  <a:gd name="connsiteY1" fmla="*/ 121920 h 206734"/>
                  <a:gd name="connsiteX2" fmla="*/ 31805 w 31805"/>
                  <a:gd name="connsiteY2" fmla="*/ 206734 h 206734"/>
                </a:gdLst>
                <a:ahLst/>
                <a:cxnLst>
                  <a:cxn ang="0">
                    <a:pos x="connsiteX0" y="connsiteY0"/>
                  </a:cxn>
                  <a:cxn ang="0">
                    <a:pos x="connsiteX1" y="connsiteY1"/>
                  </a:cxn>
                  <a:cxn ang="0">
                    <a:pos x="connsiteX2" y="connsiteY2"/>
                  </a:cxn>
                </a:cxnLst>
                <a:rect l="l" t="t" r="r" b="b"/>
                <a:pathLst>
                  <a:path w="31805" h="206734">
                    <a:moveTo>
                      <a:pt x="0" y="0"/>
                    </a:moveTo>
                    <a:cubicBezTo>
                      <a:pt x="1325" y="43732"/>
                      <a:pt x="2650" y="87464"/>
                      <a:pt x="7951" y="121920"/>
                    </a:cubicBezTo>
                    <a:cubicBezTo>
                      <a:pt x="13252" y="156376"/>
                      <a:pt x="23412" y="194807"/>
                      <a:pt x="31805" y="206734"/>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164">
                <a:extLst>
                  <a:ext uri="{FF2B5EF4-FFF2-40B4-BE49-F238E27FC236}">
                    <a16:creationId xmlns:a16="http://schemas.microsoft.com/office/drawing/2014/main" id="{67A5353F-F266-6EBF-8573-249D41D495C7}"/>
                  </a:ext>
                </a:extLst>
              </p:cNvPr>
              <p:cNvSpPr/>
              <p:nvPr/>
            </p:nvSpPr>
            <p:spPr>
              <a:xfrm flipH="1" flipV="1">
                <a:off x="869404" y="2208385"/>
                <a:ext cx="26554" cy="219986"/>
              </a:xfrm>
              <a:custGeom>
                <a:avLst/>
                <a:gdLst>
                  <a:gd name="connsiteX0" fmla="*/ 21253 w 26554"/>
                  <a:gd name="connsiteY0" fmla="*/ 0 h 219986"/>
                  <a:gd name="connsiteX1" fmla="*/ 49 w 26554"/>
                  <a:gd name="connsiteY1" fmla="*/ 127221 h 219986"/>
                  <a:gd name="connsiteX2" fmla="*/ 26554 w 26554"/>
                  <a:gd name="connsiteY2" fmla="*/ 219986 h 219986"/>
                </a:gdLst>
                <a:ahLst/>
                <a:cxnLst>
                  <a:cxn ang="0">
                    <a:pos x="connsiteX0" y="connsiteY0"/>
                  </a:cxn>
                  <a:cxn ang="0">
                    <a:pos x="connsiteX1" y="connsiteY1"/>
                  </a:cxn>
                  <a:cxn ang="0">
                    <a:pos x="connsiteX2" y="connsiteY2"/>
                  </a:cxn>
                </a:cxnLst>
                <a:rect l="l" t="t" r="r" b="b"/>
                <a:pathLst>
                  <a:path w="26554" h="219986">
                    <a:moveTo>
                      <a:pt x="21253" y="0"/>
                    </a:moveTo>
                    <a:cubicBezTo>
                      <a:pt x="10209" y="45278"/>
                      <a:pt x="-835" y="90557"/>
                      <a:pt x="49" y="127221"/>
                    </a:cubicBezTo>
                    <a:cubicBezTo>
                      <a:pt x="933" y="163885"/>
                      <a:pt x="12418" y="202758"/>
                      <a:pt x="26554"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65">
                <a:extLst>
                  <a:ext uri="{FF2B5EF4-FFF2-40B4-BE49-F238E27FC236}">
                    <a16:creationId xmlns:a16="http://schemas.microsoft.com/office/drawing/2014/main" id="{53B0A52E-4333-833B-CB89-C7F163791B31}"/>
                  </a:ext>
                </a:extLst>
              </p:cNvPr>
              <p:cNvSpPr/>
              <p:nvPr/>
            </p:nvSpPr>
            <p:spPr>
              <a:xfrm flipH="1" flipV="1">
                <a:off x="763057" y="2222248"/>
                <a:ext cx="29578" cy="212035"/>
              </a:xfrm>
              <a:custGeom>
                <a:avLst/>
                <a:gdLst>
                  <a:gd name="connsiteX0" fmla="*/ 25354 w 29578"/>
                  <a:gd name="connsiteY0" fmla="*/ 0 h 212035"/>
                  <a:gd name="connsiteX1" fmla="*/ 28004 w 29578"/>
                  <a:gd name="connsiteY1" fmla="*/ 66261 h 212035"/>
                  <a:gd name="connsiteX2" fmla="*/ 4150 w 29578"/>
                  <a:gd name="connsiteY2" fmla="*/ 151075 h 212035"/>
                  <a:gd name="connsiteX3" fmla="*/ 9451 w 29578"/>
                  <a:gd name="connsiteY3" fmla="*/ 212035 h 212035"/>
                </a:gdLst>
                <a:ahLst/>
                <a:cxnLst>
                  <a:cxn ang="0">
                    <a:pos x="connsiteX0" y="connsiteY0"/>
                  </a:cxn>
                  <a:cxn ang="0">
                    <a:pos x="connsiteX1" y="connsiteY1"/>
                  </a:cxn>
                  <a:cxn ang="0">
                    <a:pos x="connsiteX2" y="connsiteY2"/>
                  </a:cxn>
                  <a:cxn ang="0">
                    <a:pos x="connsiteX3" y="connsiteY3"/>
                  </a:cxn>
                </a:cxnLst>
                <a:rect l="l" t="t" r="r" b="b"/>
                <a:pathLst>
                  <a:path w="29578" h="212035">
                    <a:moveTo>
                      <a:pt x="25354" y="0"/>
                    </a:moveTo>
                    <a:cubicBezTo>
                      <a:pt x="28446" y="20541"/>
                      <a:pt x="31538" y="41082"/>
                      <a:pt x="28004" y="66261"/>
                    </a:cubicBezTo>
                    <a:cubicBezTo>
                      <a:pt x="24470" y="91440"/>
                      <a:pt x="7242" y="126779"/>
                      <a:pt x="4150" y="151075"/>
                    </a:cubicBezTo>
                    <a:cubicBezTo>
                      <a:pt x="1058" y="175371"/>
                      <a:pt x="-5568" y="208059"/>
                      <a:pt x="9451" y="212035"/>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166">
                <a:extLst>
                  <a:ext uri="{FF2B5EF4-FFF2-40B4-BE49-F238E27FC236}">
                    <a16:creationId xmlns:a16="http://schemas.microsoft.com/office/drawing/2014/main" id="{7AD1D454-8292-AE25-37A9-599313930B6F}"/>
                  </a:ext>
                </a:extLst>
              </p:cNvPr>
              <p:cNvSpPr/>
              <p:nvPr/>
            </p:nvSpPr>
            <p:spPr>
              <a:xfrm flipH="1" flipV="1">
                <a:off x="700200" y="2209451"/>
                <a:ext cx="22061" cy="201433"/>
              </a:xfrm>
              <a:custGeom>
                <a:avLst/>
                <a:gdLst>
                  <a:gd name="connsiteX0" fmla="*/ 6158 w 22061"/>
                  <a:gd name="connsiteY0" fmla="*/ 0 h 201433"/>
                  <a:gd name="connsiteX1" fmla="*/ 858 w 22061"/>
                  <a:gd name="connsiteY1" fmla="*/ 66261 h 201433"/>
                  <a:gd name="connsiteX2" fmla="*/ 22061 w 22061"/>
                  <a:gd name="connsiteY2" fmla="*/ 201433 h 201433"/>
                </a:gdLst>
                <a:ahLst/>
                <a:cxnLst>
                  <a:cxn ang="0">
                    <a:pos x="connsiteX0" y="connsiteY0"/>
                  </a:cxn>
                  <a:cxn ang="0">
                    <a:pos x="connsiteX1" y="connsiteY1"/>
                  </a:cxn>
                  <a:cxn ang="0">
                    <a:pos x="connsiteX2" y="connsiteY2"/>
                  </a:cxn>
                </a:cxnLst>
                <a:rect l="l" t="t" r="r" b="b"/>
                <a:pathLst>
                  <a:path w="22061" h="201433">
                    <a:moveTo>
                      <a:pt x="6158" y="0"/>
                    </a:moveTo>
                    <a:cubicBezTo>
                      <a:pt x="2182" y="16344"/>
                      <a:pt x="-1793" y="32689"/>
                      <a:pt x="858" y="66261"/>
                    </a:cubicBezTo>
                    <a:cubicBezTo>
                      <a:pt x="3509" y="99833"/>
                      <a:pt x="15877" y="179346"/>
                      <a:pt x="22061" y="201433"/>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167">
                <a:extLst>
                  <a:ext uri="{FF2B5EF4-FFF2-40B4-BE49-F238E27FC236}">
                    <a16:creationId xmlns:a16="http://schemas.microsoft.com/office/drawing/2014/main" id="{4A66CBCB-2EC9-1765-9D75-79B98BB0F939}"/>
                  </a:ext>
                </a:extLst>
              </p:cNvPr>
              <p:cNvSpPr/>
              <p:nvPr/>
            </p:nvSpPr>
            <p:spPr>
              <a:xfrm flipH="1" flipV="1">
                <a:off x="2438401" y="2224899"/>
                <a:ext cx="31805" cy="206734"/>
              </a:xfrm>
              <a:custGeom>
                <a:avLst/>
                <a:gdLst>
                  <a:gd name="connsiteX0" fmla="*/ 0 w 31805"/>
                  <a:gd name="connsiteY0" fmla="*/ 0 h 206734"/>
                  <a:gd name="connsiteX1" fmla="*/ 7951 w 31805"/>
                  <a:gd name="connsiteY1" fmla="*/ 121920 h 206734"/>
                  <a:gd name="connsiteX2" fmla="*/ 31805 w 31805"/>
                  <a:gd name="connsiteY2" fmla="*/ 206734 h 206734"/>
                </a:gdLst>
                <a:ahLst/>
                <a:cxnLst>
                  <a:cxn ang="0">
                    <a:pos x="connsiteX0" y="connsiteY0"/>
                  </a:cxn>
                  <a:cxn ang="0">
                    <a:pos x="connsiteX1" y="connsiteY1"/>
                  </a:cxn>
                  <a:cxn ang="0">
                    <a:pos x="connsiteX2" y="connsiteY2"/>
                  </a:cxn>
                </a:cxnLst>
                <a:rect l="l" t="t" r="r" b="b"/>
                <a:pathLst>
                  <a:path w="31805" h="206734">
                    <a:moveTo>
                      <a:pt x="0" y="0"/>
                    </a:moveTo>
                    <a:cubicBezTo>
                      <a:pt x="1325" y="43732"/>
                      <a:pt x="2650" y="87464"/>
                      <a:pt x="7951" y="121920"/>
                    </a:cubicBezTo>
                    <a:cubicBezTo>
                      <a:pt x="13252" y="156376"/>
                      <a:pt x="23412" y="194807"/>
                      <a:pt x="31805" y="206734"/>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168">
                <a:extLst>
                  <a:ext uri="{FF2B5EF4-FFF2-40B4-BE49-F238E27FC236}">
                    <a16:creationId xmlns:a16="http://schemas.microsoft.com/office/drawing/2014/main" id="{5E0F5920-60D4-9EEE-440D-E0ABA47CFBD4}"/>
                  </a:ext>
                </a:extLst>
              </p:cNvPr>
              <p:cNvSpPr/>
              <p:nvPr/>
            </p:nvSpPr>
            <p:spPr>
              <a:xfrm flipH="1" flipV="1">
                <a:off x="2390624" y="2222248"/>
                <a:ext cx="11031" cy="225287"/>
              </a:xfrm>
              <a:custGeom>
                <a:avLst/>
                <a:gdLst>
                  <a:gd name="connsiteX0" fmla="*/ 3079 w 11031"/>
                  <a:gd name="connsiteY0" fmla="*/ 0 h 225287"/>
                  <a:gd name="connsiteX1" fmla="*/ 429 w 11031"/>
                  <a:gd name="connsiteY1" fmla="*/ 151075 h 225287"/>
                  <a:gd name="connsiteX2" fmla="*/ 11031 w 11031"/>
                  <a:gd name="connsiteY2" fmla="*/ 225287 h 225287"/>
                </a:gdLst>
                <a:ahLst/>
                <a:cxnLst>
                  <a:cxn ang="0">
                    <a:pos x="connsiteX0" y="connsiteY0"/>
                  </a:cxn>
                  <a:cxn ang="0">
                    <a:pos x="connsiteX1" y="connsiteY1"/>
                  </a:cxn>
                  <a:cxn ang="0">
                    <a:pos x="connsiteX2" y="connsiteY2"/>
                  </a:cxn>
                </a:cxnLst>
                <a:rect l="l" t="t" r="r" b="b"/>
                <a:pathLst>
                  <a:path w="11031" h="225287">
                    <a:moveTo>
                      <a:pt x="3079" y="0"/>
                    </a:moveTo>
                    <a:cubicBezTo>
                      <a:pt x="1091" y="56763"/>
                      <a:pt x="-896" y="113527"/>
                      <a:pt x="429" y="151075"/>
                    </a:cubicBezTo>
                    <a:cubicBezTo>
                      <a:pt x="1754" y="188623"/>
                      <a:pt x="9264" y="208501"/>
                      <a:pt x="11031" y="225287"/>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169">
                <a:extLst>
                  <a:ext uri="{FF2B5EF4-FFF2-40B4-BE49-F238E27FC236}">
                    <a16:creationId xmlns:a16="http://schemas.microsoft.com/office/drawing/2014/main" id="{F15CDD5F-BF18-E532-631C-AEAC04B988A0}"/>
                  </a:ext>
                </a:extLst>
              </p:cNvPr>
              <p:cNvSpPr/>
              <p:nvPr/>
            </p:nvSpPr>
            <p:spPr>
              <a:xfrm flipH="1" flipV="1">
                <a:off x="2710565" y="2161235"/>
                <a:ext cx="29578" cy="212035"/>
              </a:xfrm>
              <a:custGeom>
                <a:avLst/>
                <a:gdLst>
                  <a:gd name="connsiteX0" fmla="*/ 25354 w 29578"/>
                  <a:gd name="connsiteY0" fmla="*/ 0 h 212035"/>
                  <a:gd name="connsiteX1" fmla="*/ 28004 w 29578"/>
                  <a:gd name="connsiteY1" fmla="*/ 66261 h 212035"/>
                  <a:gd name="connsiteX2" fmla="*/ 4150 w 29578"/>
                  <a:gd name="connsiteY2" fmla="*/ 151075 h 212035"/>
                  <a:gd name="connsiteX3" fmla="*/ 9451 w 29578"/>
                  <a:gd name="connsiteY3" fmla="*/ 212035 h 212035"/>
                </a:gdLst>
                <a:ahLst/>
                <a:cxnLst>
                  <a:cxn ang="0">
                    <a:pos x="connsiteX0" y="connsiteY0"/>
                  </a:cxn>
                  <a:cxn ang="0">
                    <a:pos x="connsiteX1" y="connsiteY1"/>
                  </a:cxn>
                  <a:cxn ang="0">
                    <a:pos x="connsiteX2" y="connsiteY2"/>
                  </a:cxn>
                  <a:cxn ang="0">
                    <a:pos x="connsiteX3" y="connsiteY3"/>
                  </a:cxn>
                </a:cxnLst>
                <a:rect l="l" t="t" r="r" b="b"/>
                <a:pathLst>
                  <a:path w="29578" h="212035">
                    <a:moveTo>
                      <a:pt x="25354" y="0"/>
                    </a:moveTo>
                    <a:cubicBezTo>
                      <a:pt x="28446" y="20541"/>
                      <a:pt x="31538" y="41082"/>
                      <a:pt x="28004" y="66261"/>
                    </a:cubicBezTo>
                    <a:cubicBezTo>
                      <a:pt x="24470" y="91440"/>
                      <a:pt x="7242" y="126779"/>
                      <a:pt x="4150" y="151075"/>
                    </a:cubicBezTo>
                    <a:cubicBezTo>
                      <a:pt x="1058" y="175371"/>
                      <a:pt x="-5568" y="208059"/>
                      <a:pt x="9451" y="212035"/>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170">
                <a:extLst>
                  <a:ext uri="{FF2B5EF4-FFF2-40B4-BE49-F238E27FC236}">
                    <a16:creationId xmlns:a16="http://schemas.microsoft.com/office/drawing/2014/main" id="{86979105-DD7A-045A-2422-0595D19E8448}"/>
                  </a:ext>
                </a:extLst>
              </p:cNvPr>
              <p:cNvSpPr/>
              <p:nvPr/>
            </p:nvSpPr>
            <p:spPr>
              <a:xfrm flipH="1" flipV="1">
                <a:off x="2656293" y="2161666"/>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171">
                <a:extLst>
                  <a:ext uri="{FF2B5EF4-FFF2-40B4-BE49-F238E27FC236}">
                    <a16:creationId xmlns:a16="http://schemas.microsoft.com/office/drawing/2014/main" id="{30A6F80E-32CB-8473-4F3D-457B2B2DB88C}"/>
                  </a:ext>
                </a:extLst>
              </p:cNvPr>
              <p:cNvSpPr/>
              <p:nvPr/>
            </p:nvSpPr>
            <p:spPr>
              <a:xfrm flipH="1" flipV="1">
                <a:off x="2573679" y="2175468"/>
                <a:ext cx="11031" cy="225287"/>
              </a:xfrm>
              <a:custGeom>
                <a:avLst/>
                <a:gdLst>
                  <a:gd name="connsiteX0" fmla="*/ 3079 w 11031"/>
                  <a:gd name="connsiteY0" fmla="*/ 0 h 225287"/>
                  <a:gd name="connsiteX1" fmla="*/ 429 w 11031"/>
                  <a:gd name="connsiteY1" fmla="*/ 151075 h 225287"/>
                  <a:gd name="connsiteX2" fmla="*/ 11031 w 11031"/>
                  <a:gd name="connsiteY2" fmla="*/ 225287 h 225287"/>
                </a:gdLst>
                <a:ahLst/>
                <a:cxnLst>
                  <a:cxn ang="0">
                    <a:pos x="connsiteX0" y="connsiteY0"/>
                  </a:cxn>
                  <a:cxn ang="0">
                    <a:pos x="connsiteX1" y="connsiteY1"/>
                  </a:cxn>
                  <a:cxn ang="0">
                    <a:pos x="connsiteX2" y="connsiteY2"/>
                  </a:cxn>
                </a:cxnLst>
                <a:rect l="l" t="t" r="r" b="b"/>
                <a:pathLst>
                  <a:path w="11031" h="225287">
                    <a:moveTo>
                      <a:pt x="3079" y="0"/>
                    </a:moveTo>
                    <a:cubicBezTo>
                      <a:pt x="1091" y="56763"/>
                      <a:pt x="-896" y="113527"/>
                      <a:pt x="429" y="151075"/>
                    </a:cubicBezTo>
                    <a:cubicBezTo>
                      <a:pt x="1754" y="188623"/>
                      <a:pt x="9264" y="208501"/>
                      <a:pt x="11031" y="225287"/>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172">
                <a:extLst>
                  <a:ext uri="{FF2B5EF4-FFF2-40B4-BE49-F238E27FC236}">
                    <a16:creationId xmlns:a16="http://schemas.microsoft.com/office/drawing/2014/main" id="{B98AA9B9-0A6C-1061-CA0D-E15A64547C2D}"/>
                  </a:ext>
                </a:extLst>
              </p:cNvPr>
              <p:cNvSpPr/>
              <p:nvPr/>
            </p:nvSpPr>
            <p:spPr>
              <a:xfrm flipH="1" flipV="1">
                <a:off x="2530475" y="2201245"/>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173">
                <a:extLst>
                  <a:ext uri="{FF2B5EF4-FFF2-40B4-BE49-F238E27FC236}">
                    <a16:creationId xmlns:a16="http://schemas.microsoft.com/office/drawing/2014/main" id="{D896FBC2-5CA1-B7E5-7C4C-4A3EEA7E8518}"/>
                  </a:ext>
                </a:extLst>
              </p:cNvPr>
              <p:cNvSpPr/>
              <p:nvPr/>
            </p:nvSpPr>
            <p:spPr>
              <a:xfrm flipH="1" flipV="1">
                <a:off x="2835144" y="2175468"/>
                <a:ext cx="45719" cy="225287"/>
              </a:xfrm>
              <a:custGeom>
                <a:avLst/>
                <a:gdLst>
                  <a:gd name="connsiteX0" fmla="*/ 3079 w 11031"/>
                  <a:gd name="connsiteY0" fmla="*/ 0 h 225287"/>
                  <a:gd name="connsiteX1" fmla="*/ 429 w 11031"/>
                  <a:gd name="connsiteY1" fmla="*/ 151075 h 225287"/>
                  <a:gd name="connsiteX2" fmla="*/ 11031 w 11031"/>
                  <a:gd name="connsiteY2" fmla="*/ 225287 h 225287"/>
                </a:gdLst>
                <a:ahLst/>
                <a:cxnLst>
                  <a:cxn ang="0">
                    <a:pos x="connsiteX0" y="connsiteY0"/>
                  </a:cxn>
                  <a:cxn ang="0">
                    <a:pos x="connsiteX1" y="connsiteY1"/>
                  </a:cxn>
                  <a:cxn ang="0">
                    <a:pos x="connsiteX2" y="connsiteY2"/>
                  </a:cxn>
                </a:cxnLst>
                <a:rect l="l" t="t" r="r" b="b"/>
                <a:pathLst>
                  <a:path w="11031" h="225287">
                    <a:moveTo>
                      <a:pt x="3079" y="0"/>
                    </a:moveTo>
                    <a:cubicBezTo>
                      <a:pt x="1091" y="56763"/>
                      <a:pt x="-896" y="113527"/>
                      <a:pt x="429" y="151075"/>
                    </a:cubicBezTo>
                    <a:cubicBezTo>
                      <a:pt x="1754" y="188623"/>
                      <a:pt x="9264" y="208501"/>
                      <a:pt x="11031" y="225287"/>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174">
                <a:extLst>
                  <a:ext uri="{FF2B5EF4-FFF2-40B4-BE49-F238E27FC236}">
                    <a16:creationId xmlns:a16="http://schemas.microsoft.com/office/drawing/2014/main" id="{C7E17938-3CCF-0B12-20FC-F20865C65DB7}"/>
                  </a:ext>
                </a:extLst>
              </p:cNvPr>
              <p:cNvSpPr/>
              <p:nvPr/>
            </p:nvSpPr>
            <p:spPr>
              <a:xfrm flipH="1" flipV="1">
                <a:off x="2794444" y="2173508"/>
                <a:ext cx="13669" cy="219986"/>
              </a:xfrm>
              <a:custGeom>
                <a:avLst/>
                <a:gdLst>
                  <a:gd name="connsiteX0" fmla="*/ 0 w 13669"/>
                  <a:gd name="connsiteY0" fmla="*/ 0 h 219986"/>
                  <a:gd name="connsiteX1" fmla="*/ 13252 w 13669"/>
                  <a:gd name="connsiteY1" fmla="*/ 116619 h 219986"/>
                  <a:gd name="connsiteX2" fmla="*/ 10602 w 13669"/>
                  <a:gd name="connsiteY2" fmla="*/ 219986 h 219986"/>
                </a:gdLst>
                <a:ahLst/>
                <a:cxnLst>
                  <a:cxn ang="0">
                    <a:pos x="connsiteX0" y="connsiteY0"/>
                  </a:cxn>
                  <a:cxn ang="0">
                    <a:pos x="connsiteX1" y="connsiteY1"/>
                  </a:cxn>
                  <a:cxn ang="0">
                    <a:pos x="connsiteX2" y="connsiteY2"/>
                  </a:cxn>
                </a:cxnLst>
                <a:rect l="l" t="t" r="r" b="b"/>
                <a:pathLst>
                  <a:path w="13669" h="219986">
                    <a:moveTo>
                      <a:pt x="0" y="0"/>
                    </a:moveTo>
                    <a:cubicBezTo>
                      <a:pt x="5742" y="39977"/>
                      <a:pt x="11485" y="79955"/>
                      <a:pt x="13252" y="116619"/>
                    </a:cubicBezTo>
                    <a:cubicBezTo>
                      <a:pt x="15019" y="153283"/>
                      <a:pt x="10602" y="219986"/>
                      <a:pt x="10602" y="219986"/>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175">
                <a:extLst>
                  <a:ext uri="{FF2B5EF4-FFF2-40B4-BE49-F238E27FC236}">
                    <a16:creationId xmlns:a16="http://schemas.microsoft.com/office/drawing/2014/main" id="{DCB0B7B0-3E6A-BCB9-3CEC-75BE4810CDED}"/>
                  </a:ext>
                </a:extLst>
              </p:cNvPr>
              <p:cNvSpPr/>
              <p:nvPr/>
            </p:nvSpPr>
            <p:spPr>
              <a:xfrm>
                <a:off x="1490133" y="2264833"/>
                <a:ext cx="34182" cy="228600"/>
              </a:xfrm>
              <a:custGeom>
                <a:avLst/>
                <a:gdLst>
                  <a:gd name="connsiteX0" fmla="*/ 0 w 34182"/>
                  <a:gd name="connsiteY0" fmla="*/ 228600 h 228600"/>
                  <a:gd name="connsiteX1" fmla="*/ 33867 w 34182"/>
                  <a:gd name="connsiteY1" fmla="*/ 127000 h 228600"/>
                  <a:gd name="connsiteX2" fmla="*/ 16934 w 34182"/>
                  <a:gd name="connsiteY2" fmla="*/ 25400 h 228600"/>
                  <a:gd name="connsiteX3" fmla="*/ 16934 w 34182"/>
                  <a:gd name="connsiteY3" fmla="*/ 0 h 228600"/>
                </a:gdLst>
                <a:ahLst/>
                <a:cxnLst>
                  <a:cxn ang="0">
                    <a:pos x="connsiteX0" y="connsiteY0"/>
                  </a:cxn>
                  <a:cxn ang="0">
                    <a:pos x="connsiteX1" y="connsiteY1"/>
                  </a:cxn>
                  <a:cxn ang="0">
                    <a:pos x="connsiteX2" y="connsiteY2"/>
                  </a:cxn>
                  <a:cxn ang="0">
                    <a:pos x="connsiteX3" y="connsiteY3"/>
                  </a:cxn>
                </a:cxnLst>
                <a:rect l="l" t="t" r="r" b="b"/>
                <a:pathLst>
                  <a:path w="34182" h="228600">
                    <a:moveTo>
                      <a:pt x="0" y="228600"/>
                    </a:moveTo>
                    <a:cubicBezTo>
                      <a:pt x="15522" y="194733"/>
                      <a:pt x="31045" y="160867"/>
                      <a:pt x="33867" y="127000"/>
                    </a:cubicBezTo>
                    <a:cubicBezTo>
                      <a:pt x="36689" y="93133"/>
                      <a:pt x="19756" y="46567"/>
                      <a:pt x="16934" y="25400"/>
                    </a:cubicBezTo>
                    <a:cubicBezTo>
                      <a:pt x="14112" y="4233"/>
                      <a:pt x="16934" y="0"/>
                      <a:pt x="16934" y="0"/>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176">
                <a:extLst>
                  <a:ext uri="{FF2B5EF4-FFF2-40B4-BE49-F238E27FC236}">
                    <a16:creationId xmlns:a16="http://schemas.microsoft.com/office/drawing/2014/main" id="{ECC759EC-D687-FFB5-9C89-7E310D059648}"/>
                  </a:ext>
                </a:extLst>
              </p:cNvPr>
              <p:cNvSpPr/>
              <p:nvPr/>
            </p:nvSpPr>
            <p:spPr>
              <a:xfrm>
                <a:off x="1536701" y="2243666"/>
                <a:ext cx="25400" cy="254000"/>
              </a:xfrm>
              <a:custGeom>
                <a:avLst/>
                <a:gdLst>
                  <a:gd name="connsiteX0" fmla="*/ 0 w 25400"/>
                  <a:gd name="connsiteY0" fmla="*/ 254000 h 254000"/>
                  <a:gd name="connsiteX1" fmla="*/ 25400 w 25400"/>
                  <a:gd name="connsiteY1" fmla="*/ 114300 h 254000"/>
                  <a:gd name="connsiteX2" fmla="*/ 0 w 25400"/>
                  <a:gd name="connsiteY2" fmla="*/ 0 h 254000"/>
                </a:gdLst>
                <a:ahLst/>
                <a:cxnLst>
                  <a:cxn ang="0">
                    <a:pos x="connsiteX0" y="connsiteY0"/>
                  </a:cxn>
                  <a:cxn ang="0">
                    <a:pos x="connsiteX1" y="connsiteY1"/>
                  </a:cxn>
                  <a:cxn ang="0">
                    <a:pos x="connsiteX2" y="connsiteY2"/>
                  </a:cxn>
                </a:cxnLst>
                <a:rect l="l" t="t" r="r" b="b"/>
                <a:pathLst>
                  <a:path w="25400" h="254000">
                    <a:moveTo>
                      <a:pt x="0" y="254000"/>
                    </a:moveTo>
                    <a:cubicBezTo>
                      <a:pt x="12700" y="205316"/>
                      <a:pt x="25400" y="156633"/>
                      <a:pt x="25400" y="114300"/>
                    </a:cubicBezTo>
                    <a:cubicBezTo>
                      <a:pt x="25400" y="71967"/>
                      <a:pt x="1411" y="13405"/>
                      <a:pt x="0" y="0"/>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177">
                <a:extLst>
                  <a:ext uri="{FF2B5EF4-FFF2-40B4-BE49-F238E27FC236}">
                    <a16:creationId xmlns:a16="http://schemas.microsoft.com/office/drawing/2014/main" id="{7C79DB91-18A1-0E98-C233-6AA6259F6D45}"/>
                  </a:ext>
                </a:extLst>
              </p:cNvPr>
              <p:cNvSpPr/>
              <p:nvPr/>
            </p:nvSpPr>
            <p:spPr>
              <a:xfrm>
                <a:off x="1621367" y="2247899"/>
                <a:ext cx="12905" cy="254000"/>
              </a:xfrm>
              <a:custGeom>
                <a:avLst/>
                <a:gdLst>
                  <a:gd name="connsiteX0" fmla="*/ 0 w 12905"/>
                  <a:gd name="connsiteY0" fmla="*/ 254000 h 254000"/>
                  <a:gd name="connsiteX1" fmla="*/ 12700 w 12905"/>
                  <a:gd name="connsiteY1" fmla="*/ 88900 h 254000"/>
                  <a:gd name="connsiteX2" fmla="*/ 8466 w 12905"/>
                  <a:gd name="connsiteY2" fmla="*/ 0 h 254000"/>
                </a:gdLst>
                <a:ahLst/>
                <a:cxnLst>
                  <a:cxn ang="0">
                    <a:pos x="connsiteX0" y="connsiteY0"/>
                  </a:cxn>
                  <a:cxn ang="0">
                    <a:pos x="connsiteX1" y="connsiteY1"/>
                  </a:cxn>
                  <a:cxn ang="0">
                    <a:pos x="connsiteX2" y="connsiteY2"/>
                  </a:cxn>
                </a:cxnLst>
                <a:rect l="l" t="t" r="r" b="b"/>
                <a:pathLst>
                  <a:path w="12905" h="254000">
                    <a:moveTo>
                      <a:pt x="0" y="254000"/>
                    </a:moveTo>
                    <a:cubicBezTo>
                      <a:pt x="5644" y="192616"/>
                      <a:pt x="11289" y="131233"/>
                      <a:pt x="12700" y="88900"/>
                    </a:cubicBezTo>
                    <a:cubicBezTo>
                      <a:pt x="14111" y="46567"/>
                      <a:pt x="7761" y="16228"/>
                      <a:pt x="8466" y="0"/>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178">
                <a:extLst>
                  <a:ext uri="{FF2B5EF4-FFF2-40B4-BE49-F238E27FC236}">
                    <a16:creationId xmlns:a16="http://schemas.microsoft.com/office/drawing/2014/main" id="{6C0A715C-D1C7-A5F3-DD0F-E0AF1CB10DA0}"/>
                  </a:ext>
                </a:extLst>
              </p:cNvPr>
              <p:cNvSpPr/>
              <p:nvPr/>
            </p:nvSpPr>
            <p:spPr>
              <a:xfrm>
                <a:off x="1672168" y="2243664"/>
                <a:ext cx="16933" cy="266700"/>
              </a:xfrm>
              <a:custGeom>
                <a:avLst/>
                <a:gdLst>
                  <a:gd name="connsiteX0" fmla="*/ 0 w 16933"/>
                  <a:gd name="connsiteY0" fmla="*/ 266700 h 266700"/>
                  <a:gd name="connsiteX1" fmla="*/ 4233 w 16933"/>
                  <a:gd name="connsiteY1" fmla="*/ 114300 h 266700"/>
                  <a:gd name="connsiteX2" fmla="*/ 16933 w 16933"/>
                  <a:gd name="connsiteY2" fmla="*/ 0 h 266700"/>
                </a:gdLst>
                <a:ahLst/>
                <a:cxnLst>
                  <a:cxn ang="0">
                    <a:pos x="connsiteX0" y="connsiteY0"/>
                  </a:cxn>
                  <a:cxn ang="0">
                    <a:pos x="connsiteX1" y="connsiteY1"/>
                  </a:cxn>
                  <a:cxn ang="0">
                    <a:pos x="connsiteX2" y="connsiteY2"/>
                  </a:cxn>
                </a:cxnLst>
                <a:rect l="l" t="t" r="r" b="b"/>
                <a:pathLst>
                  <a:path w="16933" h="266700">
                    <a:moveTo>
                      <a:pt x="0" y="266700"/>
                    </a:moveTo>
                    <a:cubicBezTo>
                      <a:pt x="705" y="212725"/>
                      <a:pt x="1411" y="158750"/>
                      <a:pt x="4233" y="114300"/>
                    </a:cubicBezTo>
                    <a:cubicBezTo>
                      <a:pt x="7055" y="69850"/>
                      <a:pt x="9878" y="19050"/>
                      <a:pt x="16933" y="0"/>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179">
                <a:extLst>
                  <a:ext uri="{FF2B5EF4-FFF2-40B4-BE49-F238E27FC236}">
                    <a16:creationId xmlns:a16="http://schemas.microsoft.com/office/drawing/2014/main" id="{19A823ED-056D-95BD-E06D-B5B516FE7323}"/>
                  </a:ext>
                </a:extLst>
              </p:cNvPr>
              <p:cNvSpPr/>
              <p:nvPr/>
            </p:nvSpPr>
            <p:spPr>
              <a:xfrm>
                <a:off x="1735667" y="2252133"/>
                <a:ext cx="34729" cy="245534"/>
              </a:xfrm>
              <a:custGeom>
                <a:avLst/>
                <a:gdLst>
                  <a:gd name="connsiteX0" fmla="*/ 33866 w 34729"/>
                  <a:gd name="connsiteY0" fmla="*/ 245534 h 245534"/>
                  <a:gd name="connsiteX1" fmla="*/ 25400 w 34729"/>
                  <a:gd name="connsiteY1" fmla="*/ 160867 h 245534"/>
                  <a:gd name="connsiteX2" fmla="*/ 33866 w 34729"/>
                  <a:gd name="connsiteY2" fmla="*/ 67734 h 245534"/>
                  <a:gd name="connsiteX3" fmla="*/ 0 w 34729"/>
                  <a:gd name="connsiteY3" fmla="*/ 0 h 245534"/>
                </a:gdLst>
                <a:ahLst/>
                <a:cxnLst>
                  <a:cxn ang="0">
                    <a:pos x="connsiteX0" y="connsiteY0"/>
                  </a:cxn>
                  <a:cxn ang="0">
                    <a:pos x="connsiteX1" y="connsiteY1"/>
                  </a:cxn>
                  <a:cxn ang="0">
                    <a:pos x="connsiteX2" y="connsiteY2"/>
                  </a:cxn>
                  <a:cxn ang="0">
                    <a:pos x="connsiteX3" y="connsiteY3"/>
                  </a:cxn>
                </a:cxnLst>
                <a:rect l="l" t="t" r="r" b="b"/>
                <a:pathLst>
                  <a:path w="34729" h="245534">
                    <a:moveTo>
                      <a:pt x="33866" y="245534"/>
                    </a:moveTo>
                    <a:cubicBezTo>
                      <a:pt x="29633" y="218017"/>
                      <a:pt x="25400" y="190500"/>
                      <a:pt x="25400" y="160867"/>
                    </a:cubicBezTo>
                    <a:cubicBezTo>
                      <a:pt x="25400" y="131234"/>
                      <a:pt x="38099" y="94545"/>
                      <a:pt x="33866" y="67734"/>
                    </a:cubicBezTo>
                    <a:cubicBezTo>
                      <a:pt x="29633" y="40923"/>
                      <a:pt x="0" y="0"/>
                      <a:pt x="0" y="0"/>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180">
                <a:extLst>
                  <a:ext uri="{FF2B5EF4-FFF2-40B4-BE49-F238E27FC236}">
                    <a16:creationId xmlns:a16="http://schemas.microsoft.com/office/drawing/2014/main" id="{30077269-9549-DF08-3629-ED0D7AE60F21}"/>
                  </a:ext>
                </a:extLst>
              </p:cNvPr>
              <p:cNvSpPr/>
              <p:nvPr/>
            </p:nvSpPr>
            <p:spPr>
              <a:xfrm>
                <a:off x="1799716" y="2264833"/>
                <a:ext cx="54485" cy="228600"/>
              </a:xfrm>
              <a:custGeom>
                <a:avLst/>
                <a:gdLst>
                  <a:gd name="connsiteX0" fmla="*/ 7919 w 54485"/>
                  <a:gd name="connsiteY0" fmla="*/ 228600 h 228600"/>
                  <a:gd name="connsiteX1" fmla="*/ 3685 w 54485"/>
                  <a:gd name="connsiteY1" fmla="*/ 93133 h 228600"/>
                  <a:gd name="connsiteX2" fmla="*/ 54485 w 54485"/>
                  <a:gd name="connsiteY2" fmla="*/ 0 h 228600"/>
                </a:gdLst>
                <a:ahLst/>
                <a:cxnLst>
                  <a:cxn ang="0">
                    <a:pos x="connsiteX0" y="connsiteY0"/>
                  </a:cxn>
                  <a:cxn ang="0">
                    <a:pos x="connsiteX1" y="connsiteY1"/>
                  </a:cxn>
                  <a:cxn ang="0">
                    <a:pos x="connsiteX2" y="connsiteY2"/>
                  </a:cxn>
                </a:cxnLst>
                <a:rect l="l" t="t" r="r" b="b"/>
                <a:pathLst>
                  <a:path w="54485" h="228600">
                    <a:moveTo>
                      <a:pt x="7919" y="228600"/>
                    </a:moveTo>
                    <a:cubicBezTo>
                      <a:pt x="1921" y="179916"/>
                      <a:pt x="-4076" y="131233"/>
                      <a:pt x="3685" y="93133"/>
                    </a:cubicBezTo>
                    <a:cubicBezTo>
                      <a:pt x="11446" y="55033"/>
                      <a:pt x="45313" y="14111"/>
                      <a:pt x="54485" y="0"/>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181">
                <a:extLst>
                  <a:ext uri="{FF2B5EF4-FFF2-40B4-BE49-F238E27FC236}">
                    <a16:creationId xmlns:a16="http://schemas.microsoft.com/office/drawing/2014/main" id="{63B175FF-8797-7CD1-B5CC-B70BE3B7859D}"/>
                  </a:ext>
                </a:extLst>
              </p:cNvPr>
              <p:cNvSpPr/>
              <p:nvPr/>
            </p:nvSpPr>
            <p:spPr>
              <a:xfrm>
                <a:off x="1860980" y="2290233"/>
                <a:ext cx="27772" cy="211667"/>
              </a:xfrm>
              <a:custGeom>
                <a:avLst/>
                <a:gdLst>
                  <a:gd name="connsiteX0" fmla="*/ 22853 w 27772"/>
                  <a:gd name="connsiteY0" fmla="*/ 211667 h 211667"/>
                  <a:gd name="connsiteX1" fmla="*/ 27087 w 27772"/>
                  <a:gd name="connsiteY1" fmla="*/ 84667 h 211667"/>
                  <a:gd name="connsiteX2" fmla="*/ 10153 w 27772"/>
                  <a:gd name="connsiteY2" fmla="*/ 0 h 211667"/>
                </a:gdLst>
                <a:ahLst/>
                <a:cxnLst>
                  <a:cxn ang="0">
                    <a:pos x="connsiteX0" y="connsiteY0"/>
                  </a:cxn>
                  <a:cxn ang="0">
                    <a:pos x="connsiteX1" y="connsiteY1"/>
                  </a:cxn>
                  <a:cxn ang="0">
                    <a:pos x="connsiteX2" y="connsiteY2"/>
                  </a:cxn>
                </a:cxnLst>
                <a:rect l="l" t="t" r="r" b="b"/>
                <a:pathLst>
                  <a:path w="27772" h="211667">
                    <a:moveTo>
                      <a:pt x="22853" y="211667"/>
                    </a:moveTo>
                    <a:cubicBezTo>
                      <a:pt x="26028" y="165806"/>
                      <a:pt x="29204" y="119945"/>
                      <a:pt x="27087" y="84667"/>
                    </a:cubicBezTo>
                    <a:cubicBezTo>
                      <a:pt x="24970" y="49389"/>
                      <a:pt x="-19480" y="9878"/>
                      <a:pt x="10153" y="0"/>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182">
                <a:extLst>
                  <a:ext uri="{FF2B5EF4-FFF2-40B4-BE49-F238E27FC236}">
                    <a16:creationId xmlns:a16="http://schemas.microsoft.com/office/drawing/2014/main" id="{08780CBB-47E2-EF97-02E9-09CE9FB6CD65}"/>
                  </a:ext>
                </a:extLst>
              </p:cNvPr>
              <p:cNvSpPr/>
              <p:nvPr/>
            </p:nvSpPr>
            <p:spPr>
              <a:xfrm>
                <a:off x="1930400" y="2252131"/>
                <a:ext cx="25400" cy="245534"/>
              </a:xfrm>
              <a:custGeom>
                <a:avLst/>
                <a:gdLst>
                  <a:gd name="connsiteX0" fmla="*/ 0 w 25400"/>
                  <a:gd name="connsiteY0" fmla="*/ 245534 h 245534"/>
                  <a:gd name="connsiteX1" fmla="*/ 8467 w 25400"/>
                  <a:gd name="connsiteY1" fmla="*/ 88900 h 245534"/>
                  <a:gd name="connsiteX2" fmla="*/ 25400 w 25400"/>
                  <a:gd name="connsiteY2" fmla="*/ 0 h 245534"/>
                </a:gdLst>
                <a:ahLst/>
                <a:cxnLst>
                  <a:cxn ang="0">
                    <a:pos x="connsiteX0" y="connsiteY0"/>
                  </a:cxn>
                  <a:cxn ang="0">
                    <a:pos x="connsiteX1" y="connsiteY1"/>
                  </a:cxn>
                  <a:cxn ang="0">
                    <a:pos x="connsiteX2" y="connsiteY2"/>
                  </a:cxn>
                </a:cxnLst>
                <a:rect l="l" t="t" r="r" b="b"/>
                <a:pathLst>
                  <a:path w="25400" h="245534">
                    <a:moveTo>
                      <a:pt x="0" y="245534"/>
                    </a:moveTo>
                    <a:cubicBezTo>
                      <a:pt x="2117" y="187678"/>
                      <a:pt x="4234" y="129822"/>
                      <a:pt x="8467" y="88900"/>
                    </a:cubicBezTo>
                    <a:cubicBezTo>
                      <a:pt x="12700" y="47978"/>
                      <a:pt x="19050" y="23989"/>
                      <a:pt x="25400" y="0"/>
                    </a:cubicBezTo>
                  </a:path>
                </a:pathLst>
              </a:custGeom>
              <a:noFill/>
              <a:ln w="15875">
                <a:solidFill>
                  <a:schemeClr val="accent1">
                    <a:lumMod val="20000"/>
                    <a:lumOff val="80000"/>
                  </a:schemeClr>
                </a:solid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65C2F74A-7607-3E13-3CEF-8B7675238E11}"/>
                </a:ext>
              </a:extLst>
            </p:cNvPr>
            <p:cNvGrpSpPr/>
            <p:nvPr/>
          </p:nvGrpSpPr>
          <p:grpSpPr>
            <a:xfrm>
              <a:off x="661863" y="1873095"/>
              <a:ext cx="2236899" cy="267640"/>
              <a:chOff x="5792545" y="3880602"/>
              <a:chExt cx="2236899" cy="267640"/>
            </a:xfrm>
          </p:grpSpPr>
          <p:sp>
            <p:nvSpPr>
              <p:cNvPr id="32" name="Oval 31">
                <a:extLst>
                  <a:ext uri="{FF2B5EF4-FFF2-40B4-BE49-F238E27FC236}">
                    <a16:creationId xmlns:a16="http://schemas.microsoft.com/office/drawing/2014/main" id="{5085F0E2-04A5-63B6-4A4F-E5824EE4EB01}"/>
                  </a:ext>
                </a:extLst>
              </p:cNvPr>
              <p:cNvSpPr/>
              <p:nvPr/>
            </p:nvSpPr>
            <p:spPr>
              <a:xfrm>
                <a:off x="7892284" y="3998193"/>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7CECB54-2DB8-878A-B18A-E1F381AA3A91}"/>
                  </a:ext>
                </a:extLst>
              </p:cNvPr>
              <p:cNvSpPr/>
              <p:nvPr/>
            </p:nvSpPr>
            <p:spPr>
              <a:xfrm>
                <a:off x="7760319" y="4011082"/>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B8D1549-3F24-6832-5847-B6B810A736D5}"/>
                  </a:ext>
                </a:extLst>
              </p:cNvPr>
              <p:cNvSpPr/>
              <p:nvPr/>
            </p:nvSpPr>
            <p:spPr>
              <a:xfrm>
                <a:off x="7628354" y="3998819"/>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E23BD58-AC4E-FD50-35B9-E981A4D0A3EB}"/>
                  </a:ext>
                </a:extLst>
              </p:cNvPr>
              <p:cNvSpPr/>
              <p:nvPr/>
            </p:nvSpPr>
            <p:spPr>
              <a:xfrm>
                <a:off x="7497746" y="3977972"/>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30251CA-0E14-3F39-79DF-D29FCC05B676}"/>
                  </a:ext>
                </a:extLst>
              </p:cNvPr>
              <p:cNvSpPr/>
              <p:nvPr/>
            </p:nvSpPr>
            <p:spPr>
              <a:xfrm>
                <a:off x="5792545" y="3976876"/>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493732E-0060-87E3-D199-F3D131376D31}"/>
                  </a:ext>
                </a:extLst>
              </p:cNvPr>
              <p:cNvSpPr/>
              <p:nvPr/>
            </p:nvSpPr>
            <p:spPr>
              <a:xfrm>
                <a:off x="5911936" y="3979005"/>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3155D4B-94EE-4B74-9B5D-052039CA7084}"/>
                  </a:ext>
                </a:extLst>
              </p:cNvPr>
              <p:cNvSpPr/>
              <p:nvPr/>
            </p:nvSpPr>
            <p:spPr>
              <a:xfrm>
                <a:off x="6049661" y="3972763"/>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C1D4C11-AF6B-ADF0-4930-B0E6208CF834}"/>
                  </a:ext>
                </a:extLst>
              </p:cNvPr>
              <p:cNvSpPr/>
              <p:nvPr/>
            </p:nvSpPr>
            <p:spPr>
              <a:xfrm>
                <a:off x="6183153" y="3955488"/>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C227BF2-1EEE-9B2B-5C8E-142A9576275C}"/>
                  </a:ext>
                </a:extLst>
              </p:cNvPr>
              <p:cNvSpPr/>
              <p:nvPr/>
            </p:nvSpPr>
            <p:spPr>
              <a:xfrm>
                <a:off x="6303226" y="3939252"/>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5080FA7-BA98-EDEC-95F3-3AFA854BAE60}"/>
                  </a:ext>
                </a:extLst>
              </p:cNvPr>
              <p:cNvSpPr/>
              <p:nvPr/>
            </p:nvSpPr>
            <p:spPr>
              <a:xfrm>
                <a:off x="6436506" y="3915589"/>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0274AE6-2C11-4C39-EEC7-C2788C9F5CEC}"/>
                  </a:ext>
                </a:extLst>
              </p:cNvPr>
              <p:cNvSpPr/>
              <p:nvPr/>
            </p:nvSpPr>
            <p:spPr>
              <a:xfrm>
                <a:off x="6574460" y="3892986"/>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F74F077-F04F-9542-6C11-11F221265F4B}"/>
                  </a:ext>
                </a:extLst>
              </p:cNvPr>
              <p:cNvSpPr/>
              <p:nvPr/>
            </p:nvSpPr>
            <p:spPr>
              <a:xfrm>
                <a:off x="6710098" y="3880602"/>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1AB3E83-A25B-6EEC-2D24-08E87904D3F0}"/>
                  </a:ext>
                </a:extLst>
              </p:cNvPr>
              <p:cNvSpPr/>
              <p:nvPr/>
            </p:nvSpPr>
            <p:spPr>
              <a:xfrm>
                <a:off x="6847031" y="3886373"/>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2C3E39F-852F-67C3-2654-4D1A761E9A2F}"/>
                  </a:ext>
                </a:extLst>
              </p:cNvPr>
              <p:cNvSpPr/>
              <p:nvPr/>
            </p:nvSpPr>
            <p:spPr>
              <a:xfrm>
                <a:off x="6983968" y="3886375"/>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5F1E43E-0FBD-965D-BB0C-807EC49BE314}"/>
                  </a:ext>
                </a:extLst>
              </p:cNvPr>
              <p:cNvSpPr/>
              <p:nvPr/>
            </p:nvSpPr>
            <p:spPr>
              <a:xfrm>
                <a:off x="7111763" y="3915589"/>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7981D5B-1170-2E3D-2178-1782461E7BA3}"/>
                  </a:ext>
                </a:extLst>
              </p:cNvPr>
              <p:cNvSpPr/>
              <p:nvPr/>
            </p:nvSpPr>
            <p:spPr>
              <a:xfrm>
                <a:off x="7243181" y="3943695"/>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5A2C0DB-2403-7962-2630-58F1FC56845C}"/>
                  </a:ext>
                </a:extLst>
              </p:cNvPr>
              <p:cNvSpPr/>
              <p:nvPr/>
            </p:nvSpPr>
            <p:spPr>
              <a:xfrm>
                <a:off x="7369423" y="3971927"/>
                <a:ext cx="137160" cy="137160"/>
              </a:xfrm>
              <a:prstGeom prst="ellipse">
                <a:avLst/>
              </a:prstGeom>
              <a:gradFill flip="none" rotWithShape="1">
                <a:gsLst>
                  <a:gs pos="0">
                    <a:schemeClr val="accent1">
                      <a:lumMod val="5000"/>
                      <a:lumOff val="95000"/>
                    </a:schemeClr>
                  </a:gs>
                  <a:gs pos="43000">
                    <a:schemeClr val="bg2">
                      <a:lumMod val="75000"/>
                    </a:schemeClr>
                  </a:gs>
                  <a:gs pos="84000">
                    <a:schemeClr val="bg2">
                      <a:lumMod val="50000"/>
                    </a:schemeClr>
                  </a:gs>
                  <a:gs pos="100000">
                    <a:schemeClr val="bg2">
                      <a:lumMod val="2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8" name="Text Box 5">
            <a:extLst>
              <a:ext uri="{FF2B5EF4-FFF2-40B4-BE49-F238E27FC236}">
                <a16:creationId xmlns:a16="http://schemas.microsoft.com/office/drawing/2014/main" id="{67C2B51A-7FDC-7A56-9756-3543CB48A2E7}"/>
              </a:ext>
            </a:extLst>
          </p:cNvPr>
          <p:cNvSpPr txBox="1">
            <a:spLocks noChangeArrowheads="1"/>
          </p:cNvSpPr>
          <p:nvPr>
            <p:custDataLst>
              <p:tags r:id="rId7"/>
            </p:custDataLst>
          </p:nvPr>
        </p:nvSpPr>
        <p:spPr bwMode="auto">
          <a:xfrm>
            <a:off x="5274894" y="4572611"/>
            <a:ext cx="35072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altLang="en-US" sz="2400" b="1" dirty="0">
                <a:solidFill>
                  <a:schemeClr val="tx1"/>
                </a:solidFill>
                <a:latin typeface="Times New Roman"/>
              </a:rPr>
              <a:t>Lipid membrane structure and dynamics</a:t>
            </a:r>
          </a:p>
        </p:txBody>
      </p:sp>
      <p:cxnSp>
        <p:nvCxnSpPr>
          <p:cNvPr id="235" name="Straight Arrow Connector 234">
            <a:extLst>
              <a:ext uri="{FF2B5EF4-FFF2-40B4-BE49-F238E27FC236}">
                <a16:creationId xmlns:a16="http://schemas.microsoft.com/office/drawing/2014/main" id="{A1C45168-826B-8588-910D-3C154781C2B0}"/>
              </a:ext>
            </a:extLst>
          </p:cNvPr>
          <p:cNvCxnSpPr>
            <a:cxnSpLocks/>
          </p:cNvCxnSpPr>
          <p:nvPr/>
        </p:nvCxnSpPr>
        <p:spPr>
          <a:xfrm>
            <a:off x="4198577" y="4293563"/>
            <a:ext cx="4928528" cy="1"/>
          </a:xfrm>
          <a:prstGeom prst="straightConnector1">
            <a:avLst/>
          </a:prstGeom>
          <a:ln w="57150"/>
        </p:spPr>
        <p:style>
          <a:lnRef idx="1">
            <a:schemeClr val="accent2"/>
          </a:lnRef>
          <a:fillRef idx="0">
            <a:schemeClr val="accent2"/>
          </a:fillRef>
          <a:effectRef idx="0">
            <a:schemeClr val="accent2"/>
          </a:effectRef>
          <a:fontRef idx="minor">
            <a:schemeClr val="tx1"/>
          </a:fontRef>
        </p:style>
      </p:cxnSp>
      <p:cxnSp>
        <p:nvCxnSpPr>
          <p:cNvPr id="236" name="Straight Arrow Connector 235">
            <a:extLst>
              <a:ext uri="{FF2B5EF4-FFF2-40B4-BE49-F238E27FC236}">
                <a16:creationId xmlns:a16="http://schemas.microsoft.com/office/drawing/2014/main" id="{267E1E97-A20D-202A-1094-D1620449EBE9}"/>
              </a:ext>
            </a:extLst>
          </p:cNvPr>
          <p:cNvCxnSpPr>
            <a:cxnSpLocks/>
          </p:cNvCxnSpPr>
          <p:nvPr/>
        </p:nvCxnSpPr>
        <p:spPr>
          <a:xfrm flipV="1">
            <a:off x="4191586" y="4293565"/>
            <a:ext cx="20972" cy="2223081"/>
          </a:xfrm>
          <a:prstGeom prst="straightConnector1">
            <a:avLst/>
          </a:prstGeom>
          <a:ln w="57150"/>
        </p:spPr>
        <p:style>
          <a:lnRef idx="1">
            <a:schemeClr val="accent2"/>
          </a:lnRef>
          <a:fillRef idx="0">
            <a:schemeClr val="accent2"/>
          </a:fillRef>
          <a:effectRef idx="0">
            <a:schemeClr val="accent2"/>
          </a:effectRef>
          <a:fontRef idx="minor">
            <a:schemeClr val="tx1"/>
          </a:fontRef>
        </p:style>
      </p:cxnSp>
      <p:pic>
        <p:nvPicPr>
          <p:cNvPr id="5" name="Picture 5" descr="A picture containing text, metalware, tool, gear&#10;&#10;Description automatically generated">
            <a:extLst>
              <a:ext uri="{FF2B5EF4-FFF2-40B4-BE49-F238E27FC236}">
                <a16:creationId xmlns:a16="http://schemas.microsoft.com/office/drawing/2014/main" id="{FB659156-FB7B-280A-ED4A-79DE074D93B7}"/>
              </a:ext>
            </a:extLst>
          </p:cNvPr>
          <p:cNvPicPr>
            <a:picLocks noChangeAspect="1"/>
          </p:cNvPicPr>
          <p:nvPr/>
        </p:nvPicPr>
        <p:blipFill>
          <a:blip r:embed="rId20"/>
          <a:stretch>
            <a:fillRect/>
          </a:stretch>
        </p:blipFill>
        <p:spPr>
          <a:xfrm>
            <a:off x="9219501" y="207257"/>
            <a:ext cx="2938943" cy="1661761"/>
          </a:xfrm>
          <a:prstGeom prst="rect">
            <a:avLst/>
          </a:prstGeom>
        </p:spPr>
      </p:pic>
      <p:sp>
        <p:nvSpPr>
          <p:cNvPr id="6" name="TextBox 5">
            <a:extLst>
              <a:ext uri="{FF2B5EF4-FFF2-40B4-BE49-F238E27FC236}">
                <a16:creationId xmlns:a16="http://schemas.microsoft.com/office/drawing/2014/main" id="{1C8B884D-A120-6BB9-3CFA-4F9A13F94579}"/>
              </a:ext>
            </a:extLst>
          </p:cNvPr>
          <p:cNvSpPr txBox="1"/>
          <p:nvPr/>
        </p:nvSpPr>
        <p:spPr>
          <a:xfrm>
            <a:off x="3046601" y="676711"/>
            <a:ext cx="466567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400" dirty="0">
                <a:solidFill>
                  <a:srgbClr val="0070C0"/>
                </a:solidFill>
                <a:latin typeface="Tahoma"/>
                <a:ea typeface="Tahoma"/>
                <a:cs typeface="Tahoma"/>
              </a:rPr>
              <a:t>Colloid/self-assembly scientist</a:t>
            </a:r>
            <a:endParaRPr lang="en-US" sz="2400">
              <a:latin typeface="Tahoma"/>
            </a:endParaRPr>
          </a:p>
        </p:txBody>
      </p:sp>
      <p:grpSp>
        <p:nvGrpSpPr>
          <p:cNvPr id="8" name="Group 7">
            <a:extLst>
              <a:ext uri="{FF2B5EF4-FFF2-40B4-BE49-F238E27FC236}">
                <a16:creationId xmlns:a16="http://schemas.microsoft.com/office/drawing/2014/main" id="{428F07D7-38FD-43EE-F4AE-33B1306585AE}"/>
              </a:ext>
            </a:extLst>
          </p:cNvPr>
          <p:cNvGrpSpPr>
            <a:grpSpLocks noChangeAspect="1"/>
          </p:cNvGrpSpPr>
          <p:nvPr/>
        </p:nvGrpSpPr>
        <p:grpSpPr>
          <a:xfrm>
            <a:off x="4519949" y="5694400"/>
            <a:ext cx="2152231" cy="682796"/>
            <a:chOff x="5555435" y="5010989"/>
            <a:chExt cx="2964130" cy="939512"/>
          </a:xfrm>
        </p:grpSpPr>
        <p:grpSp>
          <p:nvGrpSpPr>
            <p:cNvPr id="239" name="Group 238">
              <a:extLst>
                <a:ext uri="{FF2B5EF4-FFF2-40B4-BE49-F238E27FC236}">
                  <a16:creationId xmlns:a16="http://schemas.microsoft.com/office/drawing/2014/main" id="{EF5EE172-E284-80F7-9743-E63DA0984F86}"/>
                </a:ext>
              </a:extLst>
            </p:cNvPr>
            <p:cNvGrpSpPr/>
            <p:nvPr/>
          </p:nvGrpSpPr>
          <p:grpSpPr>
            <a:xfrm>
              <a:off x="5555435" y="5010989"/>
              <a:ext cx="1346132" cy="553189"/>
              <a:chOff x="5102973" y="4956929"/>
              <a:chExt cx="1346132" cy="553189"/>
            </a:xfrm>
          </p:grpSpPr>
          <p:sp>
            <p:nvSpPr>
              <p:cNvPr id="308" name="Freeform 8">
                <a:extLst>
                  <a:ext uri="{FF2B5EF4-FFF2-40B4-BE49-F238E27FC236}">
                    <a16:creationId xmlns:a16="http://schemas.microsoft.com/office/drawing/2014/main" id="{C864E9A4-8908-2D08-00F7-64E04DFB3E3D}"/>
                  </a:ext>
                </a:extLst>
              </p:cNvPr>
              <p:cNvSpPr/>
              <p:nvPr/>
            </p:nvSpPr>
            <p:spPr>
              <a:xfrm>
                <a:off x="5310266" y="5119141"/>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Freeform 9">
                <a:extLst>
                  <a:ext uri="{FF2B5EF4-FFF2-40B4-BE49-F238E27FC236}">
                    <a16:creationId xmlns:a16="http://schemas.microsoft.com/office/drawing/2014/main" id="{3B781F5F-BB03-937A-73C3-F7D018D113C3}"/>
                  </a:ext>
                </a:extLst>
              </p:cNvPr>
              <p:cNvSpPr/>
              <p:nvPr/>
            </p:nvSpPr>
            <p:spPr>
              <a:xfrm>
                <a:off x="5397952"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Freeform 10">
                <a:extLst>
                  <a:ext uri="{FF2B5EF4-FFF2-40B4-BE49-F238E27FC236}">
                    <a16:creationId xmlns:a16="http://schemas.microsoft.com/office/drawing/2014/main" id="{DE13EBFA-4EED-1B84-41D6-732A42EE3F1D}"/>
                  </a:ext>
                </a:extLst>
              </p:cNvPr>
              <p:cNvSpPr/>
              <p:nvPr/>
            </p:nvSpPr>
            <p:spPr>
              <a:xfrm>
                <a:off x="5709102"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11">
                <a:extLst>
                  <a:ext uri="{FF2B5EF4-FFF2-40B4-BE49-F238E27FC236}">
                    <a16:creationId xmlns:a16="http://schemas.microsoft.com/office/drawing/2014/main" id="{612AF524-9582-B67D-CE4E-A417B9888074}"/>
                  </a:ext>
                </a:extLst>
              </p:cNvPr>
              <p:cNvSpPr/>
              <p:nvPr/>
            </p:nvSpPr>
            <p:spPr>
              <a:xfrm>
                <a:off x="6062940" y="5142719"/>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12">
                <a:extLst>
                  <a:ext uri="{FF2B5EF4-FFF2-40B4-BE49-F238E27FC236}">
                    <a16:creationId xmlns:a16="http://schemas.microsoft.com/office/drawing/2014/main" id="{80C8B349-D8CC-5593-96DD-436D652118F4}"/>
                  </a:ext>
                </a:extLst>
              </p:cNvPr>
              <p:cNvSpPr/>
              <p:nvPr/>
            </p:nvSpPr>
            <p:spPr>
              <a:xfrm>
                <a:off x="5529008"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13">
                <a:extLst>
                  <a:ext uri="{FF2B5EF4-FFF2-40B4-BE49-F238E27FC236}">
                    <a16:creationId xmlns:a16="http://schemas.microsoft.com/office/drawing/2014/main" id="{06D61C6C-772E-ED17-C117-F4C715CA493A}"/>
                  </a:ext>
                </a:extLst>
              </p:cNvPr>
              <p:cNvSpPr/>
              <p:nvPr/>
            </p:nvSpPr>
            <p:spPr>
              <a:xfrm>
                <a:off x="5602574" y="5115393"/>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14">
                <a:extLst>
                  <a:ext uri="{FF2B5EF4-FFF2-40B4-BE49-F238E27FC236}">
                    <a16:creationId xmlns:a16="http://schemas.microsoft.com/office/drawing/2014/main" id="{5FF8314F-C4C6-B064-C29E-512B125E0C47}"/>
                  </a:ext>
                </a:extLst>
              </p:cNvPr>
              <p:cNvSpPr/>
              <p:nvPr/>
            </p:nvSpPr>
            <p:spPr>
              <a:xfrm>
                <a:off x="5793647" y="5117764"/>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15">
                <a:extLst>
                  <a:ext uri="{FF2B5EF4-FFF2-40B4-BE49-F238E27FC236}">
                    <a16:creationId xmlns:a16="http://schemas.microsoft.com/office/drawing/2014/main" id="{DC6494C9-D6CF-974A-9FC6-24834FDDFA90}"/>
                  </a:ext>
                </a:extLst>
              </p:cNvPr>
              <p:cNvSpPr/>
              <p:nvPr/>
            </p:nvSpPr>
            <p:spPr>
              <a:xfrm>
                <a:off x="6150057" y="5150234"/>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16">
                <a:extLst>
                  <a:ext uri="{FF2B5EF4-FFF2-40B4-BE49-F238E27FC236}">
                    <a16:creationId xmlns:a16="http://schemas.microsoft.com/office/drawing/2014/main" id="{1588BA1C-04B7-07FE-1CA5-6A7AF2EE8D71}"/>
                  </a:ext>
                </a:extLst>
              </p:cNvPr>
              <p:cNvSpPr/>
              <p:nvPr/>
            </p:nvSpPr>
            <p:spPr>
              <a:xfrm>
                <a:off x="6271969" y="5184062"/>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17">
                <a:extLst>
                  <a:ext uri="{FF2B5EF4-FFF2-40B4-BE49-F238E27FC236}">
                    <a16:creationId xmlns:a16="http://schemas.microsoft.com/office/drawing/2014/main" id="{CA6C83EC-D125-F02E-A5CD-7DDA9969D61E}"/>
                  </a:ext>
                </a:extLst>
              </p:cNvPr>
              <p:cNvSpPr/>
              <p:nvPr/>
            </p:nvSpPr>
            <p:spPr>
              <a:xfrm>
                <a:off x="6359086" y="5191577"/>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Freeform 18">
                <a:extLst>
                  <a:ext uri="{FF2B5EF4-FFF2-40B4-BE49-F238E27FC236}">
                    <a16:creationId xmlns:a16="http://schemas.microsoft.com/office/drawing/2014/main" id="{956A09BF-1F0A-B502-66B9-908E8DFE1096}"/>
                  </a:ext>
                </a:extLst>
              </p:cNvPr>
              <p:cNvSpPr/>
              <p:nvPr/>
            </p:nvSpPr>
            <p:spPr>
              <a:xfrm>
                <a:off x="5892291" y="512021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19">
                <a:extLst>
                  <a:ext uri="{FF2B5EF4-FFF2-40B4-BE49-F238E27FC236}">
                    <a16:creationId xmlns:a16="http://schemas.microsoft.com/office/drawing/2014/main" id="{DD49A9A2-60D1-F6AC-6D3E-FDE01CE9CA1A}"/>
                  </a:ext>
                </a:extLst>
              </p:cNvPr>
              <p:cNvSpPr/>
              <p:nvPr/>
            </p:nvSpPr>
            <p:spPr>
              <a:xfrm>
                <a:off x="5979408" y="5127729"/>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3CCA778D-4F25-1EBF-8B67-AB0C448CB4A7}"/>
                  </a:ext>
                </a:extLst>
              </p:cNvPr>
              <p:cNvSpPr/>
              <p:nvPr/>
            </p:nvSpPr>
            <p:spPr>
              <a:xfrm>
                <a:off x="5287794" y="4965242"/>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2E2154F8-1D0B-6243-A9C7-8B9E00C9F3C8}"/>
                  </a:ext>
                </a:extLst>
              </p:cNvPr>
              <p:cNvSpPr/>
              <p:nvPr/>
            </p:nvSpPr>
            <p:spPr>
              <a:xfrm>
                <a:off x="5477328" y="4965242"/>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A2F23B7C-C04D-CE1F-FF90-88C313DFEABD}"/>
                  </a:ext>
                </a:extLst>
              </p:cNvPr>
              <p:cNvSpPr/>
              <p:nvPr/>
            </p:nvSpPr>
            <p:spPr>
              <a:xfrm>
                <a:off x="5666862" y="4956929"/>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35A65D65-AAF3-C422-E4C4-44492730FEBC}"/>
                  </a:ext>
                </a:extLst>
              </p:cNvPr>
              <p:cNvSpPr/>
              <p:nvPr/>
            </p:nvSpPr>
            <p:spPr>
              <a:xfrm>
                <a:off x="5858293" y="4956929"/>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5EBE05EF-975C-E195-70B4-1BEE0DACEE09}"/>
                  </a:ext>
                </a:extLst>
              </p:cNvPr>
              <p:cNvSpPr/>
              <p:nvPr/>
            </p:nvSpPr>
            <p:spPr>
              <a:xfrm>
                <a:off x="6047827" y="4997338"/>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2BB042D9-B383-E60E-0992-2602DAAC60BD}"/>
                  </a:ext>
                </a:extLst>
              </p:cNvPr>
              <p:cNvSpPr/>
              <p:nvPr/>
            </p:nvSpPr>
            <p:spPr>
              <a:xfrm>
                <a:off x="6235885" y="5028211"/>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26">
                <a:extLst>
                  <a:ext uri="{FF2B5EF4-FFF2-40B4-BE49-F238E27FC236}">
                    <a16:creationId xmlns:a16="http://schemas.microsoft.com/office/drawing/2014/main" id="{360560B4-AFDD-2353-8A92-1E6E6E579176}"/>
                  </a:ext>
                </a:extLst>
              </p:cNvPr>
              <p:cNvSpPr/>
              <p:nvPr/>
            </p:nvSpPr>
            <p:spPr>
              <a:xfrm>
                <a:off x="5145213" y="5128962"/>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Freeform 27">
                <a:extLst>
                  <a:ext uri="{FF2B5EF4-FFF2-40B4-BE49-F238E27FC236}">
                    <a16:creationId xmlns:a16="http://schemas.microsoft.com/office/drawing/2014/main" id="{861BA6A8-C37B-D760-1780-E22DBA1DAD67}"/>
                  </a:ext>
                </a:extLst>
              </p:cNvPr>
              <p:cNvSpPr/>
              <p:nvPr/>
            </p:nvSpPr>
            <p:spPr>
              <a:xfrm>
                <a:off x="5229758" y="5128962"/>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7968A554-2B46-763E-12EA-308E1957C985}"/>
                  </a:ext>
                </a:extLst>
              </p:cNvPr>
              <p:cNvSpPr/>
              <p:nvPr/>
            </p:nvSpPr>
            <p:spPr>
              <a:xfrm>
                <a:off x="5102973" y="4968127"/>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Group 239">
              <a:extLst>
                <a:ext uri="{FF2B5EF4-FFF2-40B4-BE49-F238E27FC236}">
                  <a16:creationId xmlns:a16="http://schemas.microsoft.com/office/drawing/2014/main" id="{B07879CA-F5F9-2CB9-A51C-ADABEE4B62FD}"/>
                </a:ext>
              </a:extLst>
            </p:cNvPr>
            <p:cNvGrpSpPr/>
            <p:nvPr/>
          </p:nvGrpSpPr>
          <p:grpSpPr>
            <a:xfrm flipV="1">
              <a:off x="5571504" y="5379900"/>
              <a:ext cx="1346132" cy="553189"/>
              <a:chOff x="5102973" y="4956929"/>
              <a:chExt cx="1346132" cy="553189"/>
            </a:xfrm>
          </p:grpSpPr>
          <p:sp>
            <p:nvSpPr>
              <p:cNvPr id="287" name="Freeform 30">
                <a:extLst>
                  <a:ext uri="{FF2B5EF4-FFF2-40B4-BE49-F238E27FC236}">
                    <a16:creationId xmlns:a16="http://schemas.microsoft.com/office/drawing/2014/main" id="{81471661-6D02-E145-ACCC-4B3FA10A092A}"/>
                  </a:ext>
                </a:extLst>
              </p:cNvPr>
              <p:cNvSpPr/>
              <p:nvPr/>
            </p:nvSpPr>
            <p:spPr>
              <a:xfrm>
                <a:off x="5310266" y="5119141"/>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Freeform 31">
                <a:extLst>
                  <a:ext uri="{FF2B5EF4-FFF2-40B4-BE49-F238E27FC236}">
                    <a16:creationId xmlns:a16="http://schemas.microsoft.com/office/drawing/2014/main" id="{11658CD1-2551-27D0-AB2C-68FD997005DF}"/>
                  </a:ext>
                </a:extLst>
              </p:cNvPr>
              <p:cNvSpPr/>
              <p:nvPr/>
            </p:nvSpPr>
            <p:spPr>
              <a:xfrm>
                <a:off x="5397952"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reeform 32">
                <a:extLst>
                  <a:ext uri="{FF2B5EF4-FFF2-40B4-BE49-F238E27FC236}">
                    <a16:creationId xmlns:a16="http://schemas.microsoft.com/office/drawing/2014/main" id="{E1DB4346-DE29-2987-425A-98D3FB4DAFFC}"/>
                  </a:ext>
                </a:extLst>
              </p:cNvPr>
              <p:cNvSpPr/>
              <p:nvPr/>
            </p:nvSpPr>
            <p:spPr>
              <a:xfrm>
                <a:off x="5709102"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33">
                <a:extLst>
                  <a:ext uri="{FF2B5EF4-FFF2-40B4-BE49-F238E27FC236}">
                    <a16:creationId xmlns:a16="http://schemas.microsoft.com/office/drawing/2014/main" id="{E033BCEA-8A98-E056-1720-DA9D7F564DF2}"/>
                  </a:ext>
                </a:extLst>
              </p:cNvPr>
              <p:cNvSpPr/>
              <p:nvPr/>
            </p:nvSpPr>
            <p:spPr>
              <a:xfrm>
                <a:off x="6062940" y="5142719"/>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Freeform 34">
                <a:extLst>
                  <a:ext uri="{FF2B5EF4-FFF2-40B4-BE49-F238E27FC236}">
                    <a16:creationId xmlns:a16="http://schemas.microsoft.com/office/drawing/2014/main" id="{7D0D11E9-2187-96FA-05DC-2388F8BD3EAB}"/>
                  </a:ext>
                </a:extLst>
              </p:cNvPr>
              <p:cNvSpPr/>
              <p:nvPr/>
            </p:nvSpPr>
            <p:spPr>
              <a:xfrm>
                <a:off x="5529008"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Freeform 35">
                <a:extLst>
                  <a:ext uri="{FF2B5EF4-FFF2-40B4-BE49-F238E27FC236}">
                    <a16:creationId xmlns:a16="http://schemas.microsoft.com/office/drawing/2014/main" id="{A189D4E4-1CAB-F8F6-C181-FC8C5FEBFEE8}"/>
                  </a:ext>
                </a:extLst>
              </p:cNvPr>
              <p:cNvSpPr/>
              <p:nvPr/>
            </p:nvSpPr>
            <p:spPr>
              <a:xfrm>
                <a:off x="5602574" y="5115393"/>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Freeform 36">
                <a:extLst>
                  <a:ext uri="{FF2B5EF4-FFF2-40B4-BE49-F238E27FC236}">
                    <a16:creationId xmlns:a16="http://schemas.microsoft.com/office/drawing/2014/main" id="{C4E0EEF9-AC37-7229-A9F5-D5FAF73A3AA6}"/>
                  </a:ext>
                </a:extLst>
              </p:cNvPr>
              <p:cNvSpPr/>
              <p:nvPr/>
            </p:nvSpPr>
            <p:spPr>
              <a:xfrm>
                <a:off x="5793647" y="5117764"/>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Freeform 37">
                <a:extLst>
                  <a:ext uri="{FF2B5EF4-FFF2-40B4-BE49-F238E27FC236}">
                    <a16:creationId xmlns:a16="http://schemas.microsoft.com/office/drawing/2014/main" id="{D63FDAE9-6734-7345-0AFA-B81F194E0DB7}"/>
                  </a:ext>
                </a:extLst>
              </p:cNvPr>
              <p:cNvSpPr/>
              <p:nvPr/>
            </p:nvSpPr>
            <p:spPr>
              <a:xfrm>
                <a:off x="6150057" y="5150234"/>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Freeform 38">
                <a:extLst>
                  <a:ext uri="{FF2B5EF4-FFF2-40B4-BE49-F238E27FC236}">
                    <a16:creationId xmlns:a16="http://schemas.microsoft.com/office/drawing/2014/main" id="{B1AAA2BB-E0AB-23AF-9026-57BD104F63F5}"/>
                  </a:ext>
                </a:extLst>
              </p:cNvPr>
              <p:cNvSpPr/>
              <p:nvPr/>
            </p:nvSpPr>
            <p:spPr>
              <a:xfrm>
                <a:off x="6271969" y="5184062"/>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39">
                <a:extLst>
                  <a:ext uri="{FF2B5EF4-FFF2-40B4-BE49-F238E27FC236}">
                    <a16:creationId xmlns:a16="http://schemas.microsoft.com/office/drawing/2014/main" id="{0BFCA3FD-3E1A-4ED1-1BED-FAF0D9C9AD0D}"/>
                  </a:ext>
                </a:extLst>
              </p:cNvPr>
              <p:cNvSpPr/>
              <p:nvPr/>
            </p:nvSpPr>
            <p:spPr>
              <a:xfrm>
                <a:off x="6359086" y="5191577"/>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Freeform 40">
                <a:extLst>
                  <a:ext uri="{FF2B5EF4-FFF2-40B4-BE49-F238E27FC236}">
                    <a16:creationId xmlns:a16="http://schemas.microsoft.com/office/drawing/2014/main" id="{3671E5EF-3DA7-5147-BB6A-97291F018307}"/>
                  </a:ext>
                </a:extLst>
              </p:cNvPr>
              <p:cNvSpPr/>
              <p:nvPr/>
            </p:nvSpPr>
            <p:spPr>
              <a:xfrm>
                <a:off x="5892291" y="512021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Freeform 41">
                <a:extLst>
                  <a:ext uri="{FF2B5EF4-FFF2-40B4-BE49-F238E27FC236}">
                    <a16:creationId xmlns:a16="http://schemas.microsoft.com/office/drawing/2014/main" id="{CED8D944-1254-0213-3BBA-0E766D384A0E}"/>
                  </a:ext>
                </a:extLst>
              </p:cNvPr>
              <p:cNvSpPr/>
              <p:nvPr/>
            </p:nvSpPr>
            <p:spPr>
              <a:xfrm>
                <a:off x="5979408" y="5127729"/>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F7FA5C72-485F-D38C-47C0-69BDBA52A3C5}"/>
                  </a:ext>
                </a:extLst>
              </p:cNvPr>
              <p:cNvSpPr/>
              <p:nvPr/>
            </p:nvSpPr>
            <p:spPr>
              <a:xfrm>
                <a:off x="5287794" y="4965242"/>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DD5A4BDF-47EA-8354-9645-EAD4FE3CD2E9}"/>
                  </a:ext>
                </a:extLst>
              </p:cNvPr>
              <p:cNvSpPr/>
              <p:nvPr/>
            </p:nvSpPr>
            <p:spPr>
              <a:xfrm>
                <a:off x="5477328" y="4965242"/>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7AA5278-291E-87DC-749D-E204AEAACBD7}"/>
                  </a:ext>
                </a:extLst>
              </p:cNvPr>
              <p:cNvSpPr/>
              <p:nvPr/>
            </p:nvSpPr>
            <p:spPr>
              <a:xfrm>
                <a:off x="5666862" y="4956929"/>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4E5178D9-F152-BCD9-F95F-EC7AD5E7D9E9}"/>
                  </a:ext>
                </a:extLst>
              </p:cNvPr>
              <p:cNvSpPr/>
              <p:nvPr/>
            </p:nvSpPr>
            <p:spPr>
              <a:xfrm>
                <a:off x="5858293" y="4956929"/>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4A0D3A85-2C80-E2E3-DEE0-279CF6A233EA}"/>
                  </a:ext>
                </a:extLst>
              </p:cNvPr>
              <p:cNvSpPr/>
              <p:nvPr/>
            </p:nvSpPr>
            <p:spPr>
              <a:xfrm>
                <a:off x="6047827" y="4997338"/>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2C045E90-FEE0-B04D-3088-9E65603B09D7}"/>
                  </a:ext>
                </a:extLst>
              </p:cNvPr>
              <p:cNvSpPr/>
              <p:nvPr/>
            </p:nvSpPr>
            <p:spPr>
              <a:xfrm>
                <a:off x="6235885" y="5028211"/>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Freeform 48">
                <a:extLst>
                  <a:ext uri="{FF2B5EF4-FFF2-40B4-BE49-F238E27FC236}">
                    <a16:creationId xmlns:a16="http://schemas.microsoft.com/office/drawing/2014/main" id="{3413B5DE-9F12-7E6E-F7C4-F6FE4E43C74C}"/>
                  </a:ext>
                </a:extLst>
              </p:cNvPr>
              <p:cNvSpPr/>
              <p:nvPr/>
            </p:nvSpPr>
            <p:spPr>
              <a:xfrm>
                <a:off x="5145213" y="5128962"/>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Freeform 49">
                <a:extLst>
                  <a:ext uri="{FF2B5EF4-FFF2-40B4-BE49-F238E27FC236}">
                    <a16:creationId xmlns:a16="http://schemas.microsoft.com/office/drawing/2014/main" id="{35E1F350-C430-1FF9-CF96-EB7DC812C3F9}"/>
                  </a:ext>
                </a:extLst>
              </p:cNvPr>
              <p:cNvSpPr/>
              <p:nvPr/>
            </p:nvSpPr>
            <p:spPr>
              <a:xfrm>
                <a:off x="5229758" y="5128962"/>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53289F08-0618-BA20-82EF-9A595C7790F4}"/>
                  </a:ext>
                </a:extLst>
              </p:cNvPr>
              <p:cNvSpPr/>
              <p:nvPr/>
            </p:nvSpPr>
            <p:spPr>
              <a:xfrm>
                <a:off x="5102973" y="4968127"/>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9058A916-FC8E-0F31-7B06-CAF345F09BED}"/>
                </a:ext>
              </a:extLst>
            </p:cNvPr>
            <p:cNvGrpSpPr/>
            <p:nvPr/>
          </p:nvGrpSpPr>
          <p:grpSpPr>
            <a:xfrm flipH="1">
              <a:off x="7128424" y="5030500"/>
              <a:ext cx="1346132" cy="553189"/>
              <a:chOff x="5102973" y="4956929"/>
              <a:chExt cx="1346132" cy="553189"/>
            </a:xfrm>
          </p:grpSpPr>
          <p:sp>
            <p:nvSpPr>
              <p:cNvPr id="266" name="Freeform 52">
                <a:extLst>
                  <a:ext uri="{FF2B5EF4-FFF2-40B4-BE49-F238E27FC236}">
                    <a16:creationId xmlns:a16="http://schemas.microsoft.com/office/drawing/2014/main" id="{F1DEADD9-0683-0BC6-CE3B-69337B0311D2}"/>
                  </a:ext>
                </a:extLst>
              </p:cNvPr>
              <p:cNvSpPr/>
              <p:nvPr/>
            </p:nvSpPr>
            <p:spPr>
              <a:xfrm>
                <a:off x="5310266" y="5119141"/>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53">
                <a:extLst>
                  <a:ext uri="{FF2B5EF4-FFF2-40B4-BE49-F238E27FC236}">
                    <a16:creationId xmlns:a16="http://schemas.microsoft.com/office/drawing/2014/main" id="{15B96371-FDCD-1EB2-580C-1FB0A9C8183A}"/>
                  </a:ext>
                </a:extLst>
              </p:cNvPr>
              <p:cNvSpPr/>
              <p:nvPr/>
            </p:nvSpPr>
            <p:spPr>
              <a:xfrm>
                <a:off x="5397952"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54">
                <a:extLst>
                  <a:ext uri="{FF2B5EF4-FFF2-40B4-BE49-F238E27FC236}">
                    <a16:creationId xmlns:a16="http://schemas.microsoft.com/office/drawing/2014/main" id="{DF6F8E5C-68FE-19E1-6724-2EA53C0265DF}"/>
                  </a:ext>
                </a:extLst>
              </p:cNvPr>
              <p:cNvSpPr/>
              <p:nvPr/>
            </p:nvSpPr>
            <p:spPr>
              <a:xfrm>
                <a:off x="5709102"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Freeform 55">
                <a:extLst>
                  <a:ext uri="{FF2B5EF4-FFF2-40B4-BE49-F238E27FC236}">
                    <a16:creationId xmlns:a16="http://schemas.microsoft.com/office/drawing/2014/main" id="{2B3715FD-0AF0-06AA-DB19-860BEAC7F509}"/>
                  </a:ext>
                </a:extLst>
              </p:cNvPr>
              <p:cNvSpPr/>
              <p:nvPr/>
            </p:nvSpPr>
            <p:spPr>
              <a:xfrm>
                <a:off x="6062940" y="5142719"/>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reeform 56">
                <a:extLst>
                  <a:ext uri="{FF2B5EF4-FFF2-40B4-BE49-F238E27FC236}">
                    <a16:creationId xmlns:a16="http://schemas.microsoft.com/office/drawing/2014/main" id="{49E7D0F7-E5A8-FBCD-74E9-AC2E10C8D463}"/>
                  </a:ext>
                </a:extLst>
              </p:cNvPr>
              <p:cNvSpPr/>
              <p:nvPr/>
            </p:nvSpPr>
            <p:spPr>
              <a:xfrm>
                <a:off x="5529008"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Freeform 57">
                <a:extLst>
                  <a:ext uri="{FF2B5EF4-FFF2-40B4-BE49-F238E27FC236}">
                    <a16:creationId xmlns:a16="http://schemas.microsoft.com/office/drawing/2014/main" id="{B450CD0A-3E5B-7F27-E3EE-7F83AC6973BD}"/>
                  </a:ext>
                </a:extLst>
              </p:cNvPr>
              <p:cNvSpPr/>
              <p:nvPr/>
            </p:nvSpPr>
            <p:spPr>
              <a:xfrm>
                <a:off x="5602574" y="5115393"/>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Freeform 58">
                <a:extLst>
                  <a:ext uri="{FF2B5EF4-FFF2-40B4-BE49-F238E27FC236}">
                    <a16:creationId xmlns:a16="http://schemas.microsoft.com/office/drawing/2014/main" id="{1ED4B308-E485-C292-381A-AF722C5550F0}"/>
                  </a:ext>
                </a:extLst>
              </p:cNvPr>
              <p:cNvSpPr/>
              <p:nvPr/>
            </p:nvSpPr>
            <p:spPr>
              <a:xfrm>
                <a:off x="5793647" y="5117764"/>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reeform 59">
                <a:extLst>
                  <a:ext uri="{FF2B5EF4-FFF2-40B4-BE49-F238E27FC236}">
                    <a16:creationId xmlns:a16="http://schemas.microsoft.com/office/drawing/2014/main" id="{650FA637-1EB3-B1FB-B288-AFE04D4EFAB7}"/>
                  </a:ext>
                </a:extLst>
              </p:cNvPr>
              <p:cNvSpPr/>
              <p:nvPr/>
            </p:nvSpPr>
            <p:spPr>
              <a:xfrm>
                <a:off x="6150057" y="5150234"/>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60">
                <a:extLst>
                  <a:ext uri="{FF2B5EF4-FFF2-40B4-BE49-F238E27FC236}">
                    <a16:creationId xmlns:a16="http://schemas.microsoft.com/office/drawing/2014/main" id="{88461A37-B42D-F460-F67F-AFE7D633F6E1}"/>
                  </a:ext>
                </a:extLst>
              </p:cNvPr>
              <p:cNvSpPr/>
              <p:nvPr/>
            </p:nvSpPr>
            <p:spPr>
              <a:xfrm>
                <a:off x="6271969" y="5184062"/>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Freeform 61">
                <a:extLst>
                  <a:ext uri="{FF2B5EF4-FFF2-40B4-BE49-F238E27FC236}">
                    <a16:creationId xmlns:a16="http://schemas.microsoft.com/office/drawing/2014/main" id="{9CAF0099-7B52-5A9C-98F3-F1B9A014FBB2}"/>
                  </a:ext>
                </a:extLst>
              </p:cNvPr>
              <p:cNvSpPr/>
              <p:nvPr/>
            </p:nvSpPr>
            <p:spPr>
              <a:xfrm>
                <a:off x="6359086" y="5191577"/>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Freeform 62">
                <a:extLst>
                  <a:ext uri="{FF2B5EF4-FFF2-40B4-BE49-F238E27FC236}">
                    <a16:creationId xmlns:a16="http://schemas.microsoft.com/office/drawing/2014/main" id="{C0050DAB-9ACD-B4C6-2DB7-AE4F75CF5EDB}"/>
                  </a:ext>
                </a:extLst>
              </p:cNvPr>
              <p:cNvSpPr/>
              <p:nvPr/>
            </p:nvSpPr>
            <p:spPr>
              <a:xfrm>
                <a:off x="5892291" y="512021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Freeform 63">
                <a:extLst>
                  <a:ext uri="{FF2B5EF4-FFF2-40B4-BE49-F238E27FC236}">
                    <a16:creationId xmlns:a16="http://schemas.microsoft.com/office/drawing/2014/main" id="{6F6FFA57-66E7-8B85-BB68-4C8B00367C4F}"/>
                  </a:ext>
                </a:extLst>
              </p:cNvPr>
              <p:cNvSpPr/>
              <p:nvPr/>
            </p:nvSpPr>
            <p:spPr>
              <a:xfrm>
                <a:off x="5979408" y="5127729"/>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E9389C9B-0AC6-113E-5835-87645C86E3C1}"/>
                  </a:ext>
                </a:extLst>
              </p:cNvPr>
              <p:cNvSpPr/>
              <p:nvPr/>
            </p:nvSpPr>
            <p:spPr>
              <a:xfrm>
                <a:off x="5287794" y="4965242"/>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11243C7-AACC-6661-98CE-1C26983092D4}"/>
                  </a:ext>
                </a:extLst>
              </p:cNvPr>
              <p:cNvSpPr/>
              <p:nvPr/>
            </p:nvSpPr>
            <p:spPr>
              <a:xfrm>
                <a:off x="5477328" y="4965242"/>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49318838-0AEC-2391-7298-57D6E7D33955}"/>
                  </a:ext>
                </a:extLst>
              </p:cNvPr>
              <p:cNvSpPr/>
              <p:nvPr/>
            </p:nvSpPr>
            <p:spPr>
              <a:xfrm>
                <a:off x="5666862" y="4956929"/>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5418DD57-E13A-8FC3-9176-9577081801F8}"/>
                  </a:ext>
                </a:extLst>
              </p:cNvPr>
              <p:cNvSpPr/>
              <p:nvPr/>
            </p:nvSpPr>
            <p:spPr>
              <a:xfrm>
                <a:off x="5858293" y="4956929"/>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09417FF0-71C4-B08D-0039-57E93B21D51B}"/>
                  </a:ext>
                </a:extLst>
              </p:cNvPr>
              <p:cNvSpPr/>
              <p:nvPr/>
            </p:nvSpPr>
            <p:spPr>
              <a:xfrm>
                <a:off x="6047827" y="4997338"/>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D638F339-AAA8-BE89-63C0-30ACEEFD3107}"/>
                  </a:ext>
                </a:extLst>
              </p:cNvPr>
              <p:cNvSpPr/>
              <p:nvPr/>
            </p:nvSpPr>
            <p:spPr>
              <a:xfrm>
                <a:off x="6235885" y="5028211"/>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reeform 70">
                <a:extLst>
                  <a:ext uri="{FF2B5EF4-FFF2-40B4-BE49-F238E27FC236}">
                    <a16:creationId xmlns:a16="http://schemas.microsoft.com/office/drawing/2014/main" id="{2E7A6135-1365-1D0E-D0CB-B056B89244C2}"/>
                  </a:ext>
                </a:extLst>
              </p:cNvPr>
              <p:cNvSpPr/>
              <p:nvPr/>
            </p:nvSpPr>
            <p:spPr>
              <a:xfrm>
                <a:off x="5145213" y="5128962"/>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Freeform 71">
                <a:extLst>
                  <a:ext uri="{FF2B5EF4-FFF2-40B4-BE49-F238E27FC236}">
                    <a16:creationId xmlns:a16="http://schemas.microsoft.com/office/drawing/2014/main" id="{F29E6F5A-F079-55D1-4CE0-7EEA221D0CB6}"/>
                  </a:ext>
                </a:extLst>
              </p:cNvPr>
              <p:cNvSpPr/>
              <p:nvPr/>
            </p:nvSpPr>
            <p:spPr>
              <a:xfrm>
                <a:off x="5229758" y="5128962"/>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F2863DD1-A82C-588C-7E95-75C305D7776B}"/>
                  </a:ext>
                </a:extLst>
              </p:cNvPr>
              <p:cNvSpPr/>
              <p:nvPr/>
            </p:nvSpPr>
            <p:spPr>
              <a:xfrm>
                <a:off x="5102973" y="4968127"/>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102BAA6A-F848-BDE9-E8CE-96F64FEA7BF2}"/>
                </a:ext>
              </a:extLst>
            </p:cNvPr>
            <p:cNvGrpSpPr/>
            <p:nvPr/>
          </p:nvGrpSpPr>
          <p:grpSpPr>
            <a:xfrm flipH="1" flipV="1">
              <a:off x="7173433" y="5397312"/>
              <a:ext cx="1346132" cy="553189"/>
              <a:chOff x="5102973" y="4956929"/>
              <a:chExt cx="1346132" cy="553189"/>
            </a:xfrm>
          </p:grpSpPr>
          <p:sp>
            <p:nvSpPr>
              <p:cNvPr id="244" name="Freeform 74">
                <a:extLst>
                  <a:ext uri="{FF2B5EF4-FFF2-40B4-BE49-F238E27FC236}">
                    <a16:creationId xmlns:a16="http://schemas.microsoft.com/office/drawing/2014/main" id="{F7AA73F7-4578-3DBB-CD48-21D016316D7C}"/>
                  </a:ext>
                </a:extLst>
              </p:cNvPr>
              <p:cNvSpPr/>
              <p:nvPr/>
            </p:nvSpPr>
            <p:spPr>
              <a:xfrm>
                <a:off x="5310266" y="5119141"/>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75">
                <a:extLst>
                  <a:ext uri="{FF2B5EF4-FFF2-40B4-BE49-F238E27FC236}">
                    <a16:creationId xmlns:a16="http://schemas.microsoft.com/office/drawing/2014/main" id="{623E9FC0-0C2B-FB8A-E22A-A961890E9A89}"/>
                  </a:ext>
                </a:extLst>
              </p:cNvPr>
              <p:cNvSpPr/>
              <p:nvPr/>
            </p:nvSpPr>
            <p:spPr>
              <a:xfrm>
                <a:off x="5397952"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76">
                <a:extLst>
                  <a:ext uri="{FF2B5EF4-FFF2-40B4-BE49-F238E27FC236}">
                    <a16:creationId xmlns:a16="http://schemas.microsoft.com/office/drawing/2014/main" id="{22E75A30-67CE-30D7-CD6A-D4210A864CBD}"/>
                  </a:ext>
                </a:extLst>
              </p:cNvPr>
              <p:cNvSpPr/>
              <p:nvPr/>
            </p:nvSpPr>
            <p:spPr>
              <a:xfrm>
                <a:off x="5709102"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77">
                <a:extLst>
                  <a:ext uri="{FF2B5EF4-FFF2-40B4-BE49-F238E27FC236}">
                    <a16:creationId xmlns:a16="http://schemas.microsoft.com/office/drawing/2014/main" id="{60A59853-0D16-F951-DAA6-282D17D1AA0D}"/>
                  </a:ext>
                </a:extLst>
              </p:cNvPr>
              <p:cNvSpPr/>
              <p:nvPr/>
            </p:nvSpPr>
            <p:spPr>
              <a:xfrm>
                <a:off x="6062940" y="5142719"/>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Freeform 78">
                <a:extLst>
                  <a:ext uri="{FF2B5EF4-FFF2-40B4-BE49-F238E27FC236}">
                    <a16:creationId xmlns:a16="http://schemas.microsoft.com/office/drawing/2014/main" id="{1CB04BF9-82D1-009A-952B-D1AEEE922DA5}"/>
                  </a:ext>
                </a:extLst>
              </p:cNvPr>
              <p:cNvSpPr/>
              <p:nvPr/>
            </p:nvSpPr>
            <p:spPr>
              <a:xfrm>
                <a:off x="5529008" y="511776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Freeform 79">
                <a:extLst>
                  <a:ext uri="{FF2B5EF4-FFF2-40B4-BE49-F238E27FC236}">
                    <a16:creationId xmlns:a16="http://schemas.microsoft.com/office/drawing/2014/main" id="{AB563C4D-B08B-3943-7127-AAA805D1CC6E}"/>
                  </a:ext>
                </a:extLst>
              </p:cNvPr>
              <p:cNvSpPr/>
              <p:nvPr/>
            </p:nvSpPr>
            <p:spPr>
              <a:xfrm>
                <a:off x="5602574" y="5115393"/>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Freeform 80">
                <a:extLst>
                  <a:ext uri="{FF2B5EF4-FFF2-40B4-BE49-F238E27FC236}">
                    <a16:creationId xmlns:a16="http://schemas.microsoft.com/office/drawing/2014/main" id="{7F457791-CF28-482A-4627-48ED7C78B921}"/>
                  </a:ext>
                </a:extLst>
              </p:cNvPr>
              <p:cNvSpPr/>
              <p:nvPr/>
            </p:nvSpPr>
            <p:spPr>
              <a:xfrm>
                <a:off x="5793647" y="5117764"/>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81">
                <a:extLst>
                  <a:ext uri="{FF2B5EF4-FFF2-40B4-BE49-F238E27FC236}">
                    <a16:creationId xmlns:a16="http://schemas.microsoft.com/office/drawing/2014/main" id="{B7213B45-72FD-7EDA-CC16-6F7A739A80D7}"/>
                  </a:ext>
                </a:extLst>
              </p:cNvPr>
              <p:cNvSpPr/>
              <p:nvPr/>
            </p:nvSpPr>
            <p:spPr>
              <a:xfrm>
                <a:off x="6150057" y="5150234"/>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Freeform 82">
                <a:extLst>
                  <a:ext uri="{FF2B5EF4-FFF2-40B4-BE49-F238E27FC236}">
                    <a16:creationId xmlns:a16="http://schemas.microsoft.com/office/drawing/2014/main" id="{309A484F-94B2-761D-569C-199FC8C734F9}"/>
                  </a:ext>
                </a:extLst>
              </p:cNvPr>
              <p:cNvSpPr/>
              <p:nvPr/>
            </p:nvSpPr>
            <p:spPr>
              <a:xfrm>
                <a:off x="6271969" y="5184062"/>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83">
                <a:extLst>
                  <a:ext uri="{FF2B5EF4-FFF2-40B4-BE49-F238E27FC236}">
                    <a16:creationId xmlns:a16="http://schemas.microsoft.com/office/drawing/2014/main" id="{4C7CA355-74F2-1241-7B7F-D84932E2CCB4}"/>
                  </a:ext>
                </a:extLst>
              </p:cNvPr>
              <p:cNvSpPr/>
              <p:nvPr/>
            </p:nvSpPr>
            <p:spPr>
              <a:xfrm>
                <a:off x="6359086" y="5191577"/>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84">
                <a:extLst>
                  <a:ext uri="{FF2B5EF4-FFF2-40B4-BE49-F238E27FC236}">
                    <a16:creationId xmlns:a16="http://schemas.microsoft.com/office/drawing/2014/main" id="{3EFA5479-9A58-D78D-305F-74FE6234DA03}"/>
                  </a:ext>
                </a:extLst>
              </p:cNvPr>
              <p:cNvSpPr/>
              <p:nvPr/>
            </p:nvSpPr>
            <p:spPr>
              <a:xfrm>
                <a:off x="5892291" y="5120214"/>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85">
                <a:extLst>
                  <a:ext uri="{FF2B5EF4-FFF2-40B4-BE49-F238E27FC236}">
                    <a16:creationId xmlns:a16="http://schemas.microsoft.com/office/drawing/2014/main" id="{51A12C35-943C-A4BE-4882-C51FB0BEBB67}"/>
                  </a:ext>
                </a:extLst>
              </p:cNvPr>
              <p:cNvSpPr/>
              <p:nvPr/>
            </p:nvSpPr>
            <p:spPr>
              <a:xfrm>
                <a:off x="5979408" y="5127729"/>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388F0138-3BCB-2A2A-1A68-15DA2D965369}"/>
                  </a:ext>
                </a:extLst>
              </p:cNvPr>
              <p:cNvSpPr/>
              <p:nvPr/>
            </p:nvSpPr>
            <p:spPr>
              <a:xfrm>
                <a:off x="5287794" y="4965242"/>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AAA72BD0-7236-3129-3497-1C95D1C2B5A6}"/>
                  </a:ext>
                </a:extLst>
              </p:cNvPr>
              <p:cNvSpPr/>
              <p:nvPr/>
            </p:nvSpPr>
            <p:spPr>
              <a:xfrm>
                <a:off x="5477328" y="4965242"/>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8D2B9354-412F-A833-E1D4-9BD5D9C4276C}"/>
                  </a:ext>
                </a:extLst>
              </p:cNvPr>
              <p:cNvSpPr/>
              <p:nvPr/>
            </p:nvSpPr>
            <p:spPr>
              <a:xfrm>
                <a:off x="5666862" y="4956929"/>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539591C7-DB51-4A7A-7640-269BC4DF1F70}"/>
                  </a:ext>
                </a:extLst>
              </p:cNvPr>
              <p:cNvSpPr/>
              <p:nvPr/>
            </p:nvSpPr>
            <p:spPr>
              <a:xfrm>
                <a:off x="5858293" y="4956929"/>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20FF4C6B-E231-4897-2588-F2F83A61548C}"/>
                  </a:ext>
                </a:extLst>
              </p:cNvPr>
              <p:cNvSpPr/>
              <p:nvPr/>
            </p:nvSpPr>
            <p:spPr>
              <a:xfrm>
                <a:off x="6047827" y="4997338"/>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89D7B8E1-357A-D364-196F-C9B0107364FF}"/>
                  </a:ext>
                </a:extLst>
              </p:cNvPr>
              <p:cNvSpPr/>
              <p:nvPr/>
            </p:nvSpPr>
            <p:spPr>
              <a:xfrm>
                <a:off x="6235885" y="5028211"/>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Freeform 92">
                <a:extLst>
                  <a:ext uri="{FF2B5EF4-FFF2-40B4-BE49-F238E27FC236}">
                    <a16:creationId xmlns:a16="http://schemas.microsoft.com/office/drawing/2014/main" id="{05DB5F4D-21B7-B8DA-29A2-4ECA735FCF67}"/>
                  </a:ext>
                </a:extLst>
              </p:cNvPr>
              <p:cNvSpPr/>
              <p:nvPr/>
            </p:nvSpPr>
            <p:spPr>
              <a:xfrm>
                <a:off x="5145213" y="5128962"/>
                <a:ext cx="63708" cy="303551"/>
              </a:xfrm>
              <a:custGeom>
                <a:avLst/>
                <a:gdLst>
                  <a:gd name="connsiteX0" fmla="*/ 29980 w 63708"/>
                  <a:gd name="connsiteY0" fmla="*/ 0 h 303551"/>
                  <a:gd name="connsiteX1" fmla="*/ 3747 w 63708"/>
                  <a:gd name="connsiteY1" fmla="*/ 26233 h 303551"/>
                  <a:gd name="connsiteX2" fmla="*/ 0 w 63708"/>
                  <a:gd name="connsiteY2" fmla="*/ 37475 h 303551"/>
                  <a:gd name="connsiteX3" fmla="*/ 3747 w 63708"/>
                  <a:gd name="connsiteY3" fmla="*/ 59961 h 303551"/>
                  <a:gd name="connsiteX4" fmla="*/ 22485 w 63708"/>
                  <a:gd name="connsiteY4" fmla="*/ 82446 h 303551"/>
                  <a:gd name="connsiteX5" fmla="*/ 29980 w 63708"/>
                  <a:gd name="connsiteY5" fmla="*/ 93689 h 303551"/>
                  <a:gd name="connsiteX6" fmla="*/ 33727 w 63708"/>
                  <a:gd name="connsiteY6" fmla="*/ 104931 h 303551"/>
                  <a:gd name="connsiteX7" fmla="*/ 48718 w 63708"/>
                  <a:gd name="connsiteY7" fmla="*/ 127416 h 303551"/>
                  <a:gd name="connsiteX8" fmla="*/ 59960 w 63708"/>
                  <a:gd name="connsiteY8" fmla="*/ 161144 h 303551"/>
                  <a:gd name="connsiteX9" fmla="*/ 63708 w 63708"/>
                  <a:gd name="connsiteY9" fmla="*/ 172387 h 303551"/>
                  <a:gd name="connsiteX10" fmla="*/ 59960 w 63708"/>
                  <a:gd name="connsiteY10" fmla="*/ 273570 h 303551"/>
                  <a:gd name="connsiteX11" fmla="*/ 33727 w 63708"/>
                  <a:gd name="connsiteY11" fmla="*/ 299803 h 303551"/>
                  <a:gd name="connsiteX12" fmla="*/ 22485 w 63708"/>
                  <a:gd name="connsiteY12" fmla="*/ 303551 h 30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708" h="303551">
                    <a:moveTo>
                      <a:pt x="29980" y="0"/>
                    </a:moveTo>
                    <a:cubicBezTo>
                      <a:pt x="16553" y="10741"/>
                      <a:pt x="10707" y="12312"/>
                      <a:pt x="3747" y="26233"/>
                    </a:cubicBezTo>
                    <a:cubicBezTo>
                      <a:pt x="1981" y="29766"/>
                      <a:pt x="1249" y="33728"/>
                      <a:pt x="0" y="37475"/>
                    </a:cubicBezTo>
                    <a:cubicBezTo>
                      <a:pt x="1249" y="44970"/>
                      <a:pt x="1344" y="52752"/>
                      <a:pt x="3747" y="59961"/>
                    </a:cubicBezTo>
                    <a:cubicBezTo>
                      <a:pt x="6848" y="69264"/>
                      <a:pt x="16688" y="75490"/>
                      <a:pt x="22485" y="82446"/>
                    </a:cubicBezTo>
                    <a:cubicBezTo>
                      <a:pt x="25368" y="85906"/>
                      <a:pt x="27482" y="89941"/>
                      <a:pt x="29980" y="93689"/>
                    </a:cubicBezTo>
                    <a:cubicBezTo>
                      <a:pt x="31229" y="97436"/>
                      <a:pt x="31809" y="101478"/>
                      <a:pt x="33727" y="104931"/>
                    </a:cubicBezTo>
                    <a:cubicBezTo>
                      <a:pt x="38102" y="112805"/>
                      <a:pt x="48718" y="127416"/>
                      <a:pt x="48718" y="127416"/>
                    </a:cubicBezTo>
                    <a:lnTo>
                      <a:pt x="59960" y="161144"/>
                    </a:lnTo>
                    <a:lnTo>
                      <a:pt x="63708" y="172387"/>
                    </a:lnTo>
                    <a:cubicBezTo>
                      <a:pt x="62459" y="206115"/>
                      <a:pt x="62205" y="239894"/>
                      <a:pt x="59960" y="273570"/>
                    </a:cubicBezTo>
                    <a:cubicBezTo>
                      <a:pt x="59017" y="287708"/>
                      <a:pt x="46610" y="295508"/>
                      <a:pt x="33727" y="299803"/>
                    </a:cubicBezTo>
                    <a:lnTo>
                      <a:pt x="22485" y="303551"/>
                    </a:ln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93">
                <a:extLst>
                  <a:ext uri="{FF2B5EF4-FFF2-40B4-BE49-F238E27FC236}">
                    <a16:creationId xmlns:a16="http://schemas.microsoft.com/office/drawing/2014/main" id="{02D1C62D-FE55-E77C-2AB9-CA8A371D4F69}"/>
                  </a:ext>
                </a:extLst>
              </p:cNvPr>
              <p:cNvSpPr/>
              <p:nvPr/>
            </p:nvSpPr>
            <p:spPr>
              <a:xfrm>
                <a:off x="5229758" y="5128962"/>
                <a:ext cx="90019" cy="318541"/>
              </a:xfrm>
              <a:custGeom>
                <a:avLst/>
                <a:gdLst>
                  <a:gd name="connsiteX0" fmla="*/ 0 w 90019"/>
                  <a:gd name="connsiteY0" fmla="*/ 0 h 318541"/>
                  <a:gd name="connsiteX1" fmla="*/ 18737 w 90019"/>
                  <a:gd name="connsiteY1" fmla="*/ 7496 h 318541"/>
                  <a:gd name="connsiteX2" fmla="*/ 37475 w 90019"/>
                  <a:gd name="connsiteY2" fmla="*/ 26233 h 318541"/>
                  <a:gd name="connsiteX3" fmla="*/ 44970 w 90019"/>
                  <a:gd name="connsiteY3" fmla="*/ 48718 h 318541"/>
                  <a:gd name="connsiteX4" fmla="*/ 48718 w 90019"/>
                  <a:gd name="connsiteY4" fmla="*/ 59961 h 318541"/>
                  <a:gd name="connsiteX5" fmla="*/ 52465 w 90019"/>
                  <a:gd name="connsiteY5" fmla="*/ 232348 h 318541"/>
                  <a:gd name="connsiteX6" fmla="*/ 56213 w 90019"/>
                  <a:gd name="connsiteY6" fmla="*/ 243591 h 318541"/>
                  <a:gd name="connsiteX7" fmla="*/ 63708 w 90019"/>
                  <a:gd name="connsiteY7" fmla="*/ 254833 h 318541"/>
                  <a:gd name="connsiteX8" fmla="*/ 74951 w 90019"/>
                  <a:gd name="connsiteY8" fmla="*/ 277318 h 318541"/>
                  <a:gd name="connsiteX9" fmla="*/ 82446 w 90019"/>
                  <a:gd name="connsiteY9" fmla="*/ 299804 h 318541"/>
                  <a:gd name="connsiteX10" fmla="*/ 89941 w 90019"/>
                  <a:gd name="connsiteY10" fmla="*/ 318541 h 3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19" h="318541">
                    <a:moveTo>
                      <a:pt x="0" y="0"/>
                    </a:moveTo>
                    <a:cubicBezTo>
                      <a:pt x="6246" y="2499"/>
                      <a:pt x="13226" y="3638"/>
                      <a:pt x="18737" y="7496"/>
                    </a:cubicBezTo>
                    <a:cubicBezTo>
                      <a:pt x="25973" y="12561"/>
                      <a:pt x="37475" y="26233"/>
                      <a:pt x="37475" y="26233"/>
                    </a:cubicBezTo>
                    <a:lnTo>
                      <a:pt x="44970" y="48718"/>
                    </a:lnTo>
                    <a:lnTo>
                      <a:pt x="48718" y="59961"/>
                    </a:lnTo>
                    <a:cubicBezTo>
                      <a:pt x="49967" y="117423"/>
                      <a:pt x="50121" y="174920"/>
                      <a:pt x="52465" y="232348"/>
                    </a:cubicBezTo>
                    <a:cubicBezTo>
                      <a:pt x="52626" y="236295"/>
                      <a:pt x="54446" y="240058"/>
                      <a:pt x="56213" y="243591"/>
                    </a:cubicBezTo>
                    <a:cubicBezTo>
                      <a:pt x="58227" y="247619"/>
                      <a:pt x="61694" y="250805"/>
                      <a:pt x="63708" y="254833"/>
                    </a:cubicBezTo>
                    <a:cubicBezTo>
                      <a:pt x="79224" y="285863"/>
                      <a:pt x="53472" y="245102"/>
                      <a:pt x="74951" y="277318"/>
                    </a:cubicBezTo>
                    <a:cubicBezTo>
                      <a:pt x="77449" y="284813"/>
                      <a:pt x="78063" y="293230"/>
                      <a:pt x="82446" y="299804"/>
                    </a:cubicBezTo>
                    <a:cubicBezTo>
                      <a:pt x="91327" y="313125"/>
                      <a:pt x="89941" y="306542"/>
                      <a:pt x="89941" y="318541"/>
                    </a:cubicBezTo>
                  </a:path>
                </a:pathLst>
              </a:custGeom>
              <a:noFill/>
              <a:ln w="539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8AB96711-F282-F907-059B-DB713D5E80E9}"/>
                  </a:ext>
                </a:extLst>
              </p:cNvPr>
              <p:cNvSpPr/>
              <p:nvPr/>
            </p:nvSpPr>
            <p:spPr>
              <a:xfrm>
                <a:off x="5102973" y="4968127"/>
                <a:ext cx="182880" cy="182880"/>
              </a:xfrm>
              <a:prstGeom prst="ellipse">
                <a:avLst/>
              </a:prstGeom>
              <a:gradFill>
                <a:gsLst>
                  <a:gs pos="0">
                    <a:schemeClr val="bg1"/>
                  </a:gs>
                  <a:gs pos="48000">
                    <a:schemeClr val="accent1">
                      <a:lumMod val="20000"/>
                      <a:lumOff val="80000"/>
                    </a:schemeClr>
                  </a:gs>
                  <a:gs pos="100000">
                    <a:schemeClr val="accent1">
                      <a:lumMod val="60000"/>
                      <a:lumOff val="40000"/>
                    </a:schemeClr>
                  </a:gs>
                </a:gsLst>
                <a:path path="circle">
                  <a:fillToRect l="100000" t="100000"/>
                </a:path>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3" name="Picture 242">
              <a:extLst>
                <a:ext uri="{FF2B5EF4-FFF2-40B4-BE49-F238E27FC236}">
                  <a16:creationId xmlns:a16="http://schemas.microsoft.com/office/drawing/2014/main" id="{69ABC3C8-DACC-C46C-FD64-79FF9573EF37}"/>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1857" t="964" r="79357" b="16144"/>
            <a:stretch/>
          </p:blipFill>
          <p:spPr>
            <a:xfrm>
              <a:off x="6916157" y="5140324"/>
              <a:ext cx="258347" cy="731520"/>
            </a:xfrm>
            <a:prstGeom prst="rect">
              <a:avLst/>
            </a:prstGeom>
          </p:spPr>
        </p:pic>
      </p:grpSp>
    </p:spTree>
    <p:extLst>
      <p:ext uri="{BB962C8B-B14F-4D97-AF65-F5344CB8AC3E}">
        <p14:creationId xmlns:p14="http://schemas.microsoft.com/office/powerpoint/2010/main" val="69566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38"/>
          <p:cNvSpPr txBox="1">
            <a:spLocks noGrp="1"/>
          </p:cNvSpPr>
          <p:nvPr>
            <p:ph type="sldNum" idx="12"/>
          </p:nvPr>
        </p:nvSpPr>
        <p:spPr>
          <a:xfrm>
            <a:off x="8806405" y="6978551"/>
            <a:ext cx="367425" cy="256275"/>
          </a:xfrm>
          <a:prstGeom prst="rect">
            <a:avLst/>
          </a:prstGeom>
          <a:noFill/>
          <a:ln>
            <a:noFill/>
          </a:ln>
        </p:spPr>
        <p:txBody>
          <a:bodyPr spcFirstLastPara="1" wrap="square" lIns="24563" tIns="24563" rIns="24563" bIns="2456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fld id="{00000000-1234-1234-1234-123412341234}" type="slidenum">
              <a:rPr lang="en"/>
              <a:pPr/>
              <a:t>30</a:t>
            </a:fld>
            <a:endParaRPr/>
          </a:p>
        </p:txBody>
      </p:sp>
      <p:pic>
        <p:nvPicPr>
          <p:cNvPr id="246" name="Google Shape;246;p38"/>
          <p:cNvPicPr preferRelativeResize="0"/>
          <p:nvPr/>
        </p:nvPicPr>
        <p:blipFill rotWithShape="1">
          <a:blip r:embed="rId3">
            <a:alphaModFix/>
          </a:blip>
          <a:srcRect/>
          <a:stretch/>
        </p:blipFill>
        <p:spPr>
          <a:xfrm>
            <a:off x="198162" y="1551026"/>
            <a:ext cx="4396879" cy="5056703"/>
          </a:xfrm>
          <a:prstGeom prst="rect">
            <a:avLst/>
          </a:prstGeom>
          <a:noFill/>
          <a:ln>
            <a:noFill/>
          </a:ln>
        </p:spPr>
      </p:pic>
      <p:pic>
        <p:nvPicPr>
          <p:cNvPr id="247" name="Google Shape;247;p38"/>
          <p:cNvPicPr preferRelativeResize="0"/>
          <p:nvPr/>
        </p:nvPicPr>
        <p:blipFill rotWithShape="1">
          <a:blip r:embed="rId4">
            <a:alphaModFix/>
          </a:blip>
          <a:srcRect/>
          <a:stretch/>
        </p:blipFill>
        <p:spPr>
          <a:xfrm>
            <a:off x="4961266" y="1282915"/>
            <a:ext cx="3644698" cy="2764436"/>
          </a:xfrm>
          <a:prstGeom prst="rect">
            <a:avLst/>
          </a:prstGeom>
          <a:noFill/>
          <a:ln>
            <a:noFill/>
          </a:ln>
        </p:spPr>
      </p:pic>
      <p:pic>
        <p:nvPicPr>
          <p:cNvPr id="248" name="Google Shape;248;p38"/>
          <p:cNvPicPr preferRelativeResize="0"/>
          <p:nvPr/>
        </p:nvPicPr>
        <p:blipFill rotWithShape="1">
          <a:blip r:embed="rId5">
            <a:alphaModFix/>
          </a:blip>
          <a:srcRect/>
          <a:stretch/>
        </p:blipFill>
        <p:spPr>
          <a:xfrm>
            <a:off x="7063820" y="4160241"/>
            <a:ext cx="3475366" cy="2634869"/>
          </a:xfrm>
          <a:prstGeom prst="rect">
            <a:avLst/>
          </a:prstGeom>
          <a:noFill/>
          <a:ln>
            <a:noFill/>
          </a:ln>
        </p:spPr>
      </p:pic>
      <p:sp>
        <p:nvSpPr>
          <p:cNvPr id="7" name="Google Shape;257;p39">
            <a:extLst>
              <a:ext uri="{FF2B5EF4-FFF2-40B4-BE49-F238E27FC236}">
                <a16:creationId xmlns:a16="http://schemas.microsoft.com/office/drawing/2014/main" id="{B674AB78-96FD-456E-9E9A-0A5B1DF07EEC}"/>
              </a:ext>
            </a:extLst>
          </p:cNvPr>
          <p:cNvSpPr txBox="1"/>
          <p:nvPr/>
        </p:nvSpPr>
        <p:spPr>
          <a:xfrm>
            <a:off x="51759" y="815123"/>
            <a:ext cx="5068188" cy="275113"/>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300"/>
            </a:pPr>
            <a:r>
              <a:rPr lang="en-US" sz="1800"/>
              <a:t>CCP13 (Fiber Diffraction) legacy code (Fortran)</a:t>
            </a:r>
            <a:endParaRPr sz="1800"/>
          </a:p>
        </p:txBody>
      </p:sp>
      <p:sp>
        <p:nvSpPr>
          <p:cNvPr id="8" name="Google Shape;258;p39">
            <a:extLst>
              <a:ext uri="{FF2B5EF4-FFF2-40B4-BE49-F238E27FC236}">
                <a16:creationId xmlns:a16="http://schemas.microsoft.com/office/drawing/2014/main" id="{2D8D001E-BEC1-40FB-B8E2-F1DB55FA59E9}"/>
              </a:ext>
            </a:extLst>
          </p:cNvPr>
          <p:cNvSpPr txBox="1"/>
          <p:nvPr/>
        </p:nvSpPr>
        <p:spPr>
          <a:xfrm>
            <a:off x="7251422" y="817922"/>
            <a:ext cx="4512389" cy="46890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1800" dirty="0">
                <a:latin typeface="Tahoma"/>
                <a:ea typeface="Tahoma"/>
                <a:cs typeface="Tahoma"/>
                <a:sym typeface="Tahoma"/>
              </a:rPr>
              <a:t>Implemented by an ISIS </a:t>
            </a:r>
            <a:r>
              <a:rPr lang="en-US" sz="1800" dirty="0">
                <a:latin typeface="Tahoma"/>
                <a:ea typeface="Tahoma"/>
                <a:cs typeface="Tahoma"/>
                <a:sym typeface="Tahoma"/>
              </a:rPr>
              <a:t>summer student</a:t>
            </a:r>
            <a:r>
              <a:rPr lang="en" sz="1800" dirty="0">
                <a:latin typeface="Tahoma"/>
                <a:ea typeface="Tahoma"/>
                <a:cs typeface="Tahoma"/>
                <a:sym typeface="Tahoma"/>
              </a:rPr>
              <a:t>)</a:t>
            </a:r>
            <a:endParaRPr sz="1800" dirty="0">
              <a:latin typeface="Tahoma"/>
              <a:ea typeface="Tahoma"/>
              <a:cs typeface="Tahoma"/>
              <a:sym typeface="Tahoma"/>
            </a:endParaRPr>
          </a:p>
        </p:txBody>
      </p:sp>
      <p:sp>
        <p:nvSpPr>
          <p:cNvPr id="2" name="Google Shape;227;p36">
            <a:extLst>
              <a:ext uri="{FF2B5EF4-FFF2-40B4-BE49-F238E27FC236}">
                <a16:creationId xmlns:a16="http://schemas.microsoft.com/office/drawing/2014/main" id="{0ADF50F0-F38F-79C0-B01C-F9D9A64375BA}"/>
              </a:ext>
            </a:extLst>
          </p:cNvPr>
          <p:cNvSpPr txBox="1">
            <a:spLocks/>
          </p:cNvSpPr>
          <p:nvPr/>
        </p:nvSpPr>
        <p:spPr>
          <a:xfrm>
            <a:off x="395730" y="239385"/>
            <a:ext cx="11448407" cy="531983"/>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SzPts val="2300"/>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9pPr>
          </a:lstStyle>
          <a:p>
            <a:r>
              <a:rPr lang="en" sz="3200" b="1" dirty="0">
                <a:solidFill>
                  <a:srgbClr val="0070C0"/>
                </a:solidFill>
              </a:rPr>
              <a:t>Fitting Perspective: Correlation Function Analysis (new!)</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4079468" y="114335"/>
            <a:ext cx="3722575" cy="36905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a:solidFill>
                  <a:srgbClr val="0070C0"/>
                </a:solidFill>
              </a:rPr>
              <a:t>SESANS Analysis</a:t>
            </a:r>
            <a:endParaRPr sz="3200" b="1">
              <a:solidFill>
                <a:srgbClr val="0070C0"/>
              </a:solidFill>
            </a:endParaRPr>
          </a:p>
        </p:txBody>
      </p:sp>
      <p:pic>
        <p:nvPicPr>
          <p:cNvPr id="254" name="Google Shape;254;p39"/>
          <p:cNvPicPr preferRelativeResize="0"/>
          <p:nvPr/>
        </p:nvPicPr>
        <p:blipFill rotWithShape="1">
          <a:blip r:embed="rId3">
            <a:alphaModFix/>
          </a:blip>
          <a:srcRect/>
          <a:stretch/>
        </p:blipFill>
        <p:spPr>
          <a:xfrm>
            <a:off x="-47018" y="641452"/>
            <a:ext cx="5660245" cy="6380873"/>
          </a:xfrm>
          <a:prstGeom prst="rect">
            <a:avLst/>
          </a:prstGeom>
          <a:noFill/>
          <a:ln>
            <a:noFill/>
          </a:ln>
        </p:spPr>
      </p:pic>
      <p:pic>
        <p:nvPicPr>
          <p:cNvPr id="255" name="Google Shape;255;p39"/>
          <p:cNvPicPr preferRelativeResize="0"/>
          <p:nvPr/>
        </p:nvPicPr>
        <p:blipFill rotWithShape="1">
          <a:blip r:embed="rId4">
            <a:alphaModFix/>
          </a:blip>
          <a:srcRect/>
          <a:stretch/>
        </p:blipFill>
        <p:spPr>
          <a:xfrm>
            <a:off x="6842431" y="4530118"/>
            <a:ext cx="4947639" cy="2607073"/>
          </a:xfrm>
          <a:prstGeom prst="rect">
            <a:avLst/>
          </a:prstGeom>
          <a:noFill/>
          <a:ln>
            <a:noFill/>
          </a:ln>
        </p:spPr>
      </p:pic>
      <p:pic>
        <p:nvPicPr>
          <p:cNvPr id="256" name="Google Shape;256;p39"/>
          <p:cNvPicPr preferRelativeResize="0"/>
          <p:nvPr/>
        </p:nvPicPr>
        <p:blipFill rotWithShape="1">
          <a:blip r:embed="rId5">
            <a:alphaModFix/>
          </a:blip>
          <a:srcRect/>
          <a:stretch/>
        </p:blipFill>
        <p:spPr>
          <a:xfrm>
            <a:off x="6987375" y="1176883"/>
            <a:ext cx="4672777" cy="3660262"/>
          </a:xfrm>
          <a:prstGeom prst="rect">
            <a:avLst/>
          </a:prstGeom>
          <a:noFill/>
          <a:ln>
            <a:noFill/>
          </a:ln>
        </p:spPr>
      </p:pic>
      <p:sp>
        <p:nvSpPr>
          <p:cNvPr id="257" name="Google Shape;257;p39"/>
          <p:cNvSpPr txBox="1"/>
          <p:nvPr/>
        </p:nvSpPr>
        <p:spPr>
          <a:xfrm>
            <a:off x="8052759" y="483511"/>
            <a:ext cx="3925188" cy="689039"/>
          </a:xfrm>
          <a:prstGeom prst="rect">
            <a:avLst/>
          </a:prstGeom>
          <a:noFill/>
          <a:ln>
            <a:noFill/>
          </a:ln>
        </p:spPr>
        <p:txBody>
          <a:bodyPr spcFirstLastPara="1" wrap="square" lIns="24563" tIns="24563" rIns="24563" bIns="2456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buSzPts val="1300"/>
            </a:pPr>
            <a:r>
              <a:rPr lang="en" sz="1600"/>
              <a:t>Automatic Hankel Transform of SANS models</a:t>
            </a:r>
          </a:p>
          <a:p>
            <a:pPr algn="ctr"/>
            <a:r>
              <a:rPr lang="en" sz="1600">
                <a:latin typeface="Tahoma"/>
                <a:ea typeface="Tahoma"/>
                <a:cs typeface="Tahoma"/>
              </a:rPr>
              <a:t>(TU Delft &amp; ISIS)</a:t>
            </a:r>
            <a:endParaRPr lang="en" sz="1600"/>
          </a:p>
        </p:txBody>
      </p:sp>
      <p:sp>
        <p:nvSpPr>
          <p:cNvPr id="258" name="Google Shape;258;p39"/>
          <p:cNvSpPr txBox="1"/>
          <p:nvPr/>
        </p:nvSpPr>
        <p:spPr>
          <a:xfrm>
            <a:off x="8695458" y="4759626"/>
            <a:ext cx="4018500" cy="46890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endParaRPr lang="en" sz="1050">
              <a:latin typeface="Tahoma"/>
              <a:ea typeface="Tahoma"/>
              <a:cs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2691084" y="172430"/>
            <a:ext cx="5966784" cy="649682"/>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rPr>
              <a:t>Data Operations and 1D stuff</a:t>
            </a:r>
            <a:endParaRPr sz="3200" b="1" dirty="0">
              <a:solidFill>
                <a:srgbClr val="0070C0"/>
              </a:solidFill>
            </a:endParaRPr>
          </a:p>
        </p:txBody>
      </p:sp>
      <p:pic>
        <p:nvPicPr>
          <p:cNvPr id="2" name="Picture 2" descr="Graphical user interface&#10;&#10;Description automatically generated">
            <a:extLst>
              <a:ext uri="{FF2B5EF4-FFF2-40B4-BE49-F238E27FC236}">
                <a16:creationId xmlns:a16="http://schemas.microsoft.com/office/drawing/2014/main" id="{CA2CDB83-70A9-CB69-4872-90494D2510BA}"/>
              </a:ext>
            </a:extLst>
          </p:cNvPr>
          <p:cNvPicPr>
            <a:picLocks noChangeAspect="1"/>
          </p:cNvPicPr>
          <p:nvPr/>
        </p:nvPicPr>
        <p:blipFill>
          <a:blip r:embed="rId3"/>
          <a:stretch>
            <a:fillRect/>
          </a:stretch>
        </p:blipFill>
        <p:spPr>
          <a:xfrm>
            <a:off x="1598246" y="1710082"/>
            <a:ext cx="7784123" cy="3828604"/>
          </a:xfrm>
          <a:prstGeom prst="rect">
            <a:avLst/>
          </a:prstGeom>
        </p:spPr>
      </p:pic>
      <p:sp>
        <p:nvSpPr>
          <p:cNvPr id="4" name="Google Shape;221;p35">
            <a:extLst>
              <a:ext uri="{FF2B5EF4-FFF2-40B4-BE49-F238E27FC236}">
                <a16:creationId xmlns:a16="http://schemas.microsoft.com/office/drawing/2014/main" id="{3DB2319F-78DD-61FC-6874-A73F2EBA24E6}"/>
              </a:ext>
            </a:extLst>
          </p:cNvPr>
          <p:cNvSpPr txBox="1">
            <a:spLocks/>
          </p:cNvSpPr>
          <p:nvPr/>
        </p:nvSpPr>
        <p:spPr>
          <a:xfrm>
            <a:off x="1282216" y="5828579"/>
            <a:ext cx="8785749" cy="735724"/>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SzPts val="2300"/>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9pPr>
          </a:lstStyle>
          <a:p>
            <a:r>
              <a:rPr lang="en" sz="2400" b="1" dirty="0">
                <a:solidFill>
                  <a:srgbClr val="FF0000"/>
                </a:solidFill>
              </a:rPr>
              <a:t>PROBLEM: If using 2 data sets, ALL Q points must match</a:t>
            </a:r>
          </a:p>
          <a:p>
            <a:r>
              <a:rPr lang="en" sz="2400" b="1" dirty="0">
                <a:solidFill>
                  <a:srgbClr val="FF0000"/>
                </a:solidFill>
              </a:rPr>
              <a:t>(not interpolation </a:t>
            </a:r>
            <a:r>
              <a:rPr lang="en" sz="2400" b="1" dirty="0" err="1">
                <a:solidFill>
                  <a:srgbClr val="FF0000"/>
                </a:solidFill>
              </a:rPr>
              <a:t>etc</a:t>
            </a:r>
            <a:r>
              <a:rPr lang="en" sz="2400" b="1" dirty="0">
                <a:solidFill>
                  <a:srgbClr val="FF0000"/>
                </a:solidFill>
              </a:rPr>
              <a:t>)</a:t>
            </a:r>
          </a:p>
        </p:txBody>
      </p:sp>
    </p:spTree>
    <p:extLst>
      <p:ext uri="{BB962C8B-B14F-4D97-AF65-F5344CB8AC3E}">
        <p14:creationId xmlns:p14="http://schemas.microsoft.com/office/powerpoint/2010/main" val="1262195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10066A31-FED1-B812-F237-7C9187397AFC}"/>
              </a:ext>
            </a:extLst>
          </p:cNvPr>
          <p:cNvPicPr>
            <a:picLocks noChangeAspect="1"/>
          </p:cNvPicPr>
          <p:nvPr/>
        </p:nvPicPr>
        <p:blipFill>
          <a:blip r:embed="rId3"/>
          <a:stretch>
            <a:fillRect/>
          </a:stretch>
        </p:blipFill>
        <p:spPr>
          <a:xfrm>
            <a:off x="4208801" y="2677858"/>
            <a:ext cx="7828627" cy="403740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DB8CFC1F-50BB-B39E-1F0A-23AA5EEB2CBC}"/>
              </a:ext>
            </a:extLst>
          </p:cNvPr>
          <p:cNvPicPr>
            <a:picLocks noChangeAspect="1"/>
          </p:cNvPicPr>
          <p:nvPr/>
        </p:nvPicPr>
        <p:blipFill>
          <a:blip r:embed="rId4"/>
          <a:stretch>
            <a:fillRect/>
          </a:stretch>
        </p:blipFill>
        <p:spPr>
          <a:xfrm>
            <a:off x="2032947" y="2602523"/>
            <a:ext cx="2031191" cy="4114800"/>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09A0037D-BA8E-98C0-A0B1-6EBAF1D61CCE}"/>
              </a:ext>
            </a:extLst>
          </p:cNvPr>
          <p:cNvPicPr>
            <a:picLocks noChangeAspect="1"/>
          </p:cNvPicPr>
          <p:nvPr/>
        </p:nvPicPr>
        <p:blipFill>
          <a:blip r:embed="rId5"/>
          <a:stretch>
            <a:fillRect/>
          </a:stretch>
        </p:blipFill>
        <p:spPr>
          <a:xfrm>
            <a:off x="-1947" y="539044"/>
            <a:ext cx="2304006" cy="4114800"/>
          </a:xfrm>
          <a:prstGeom prst="rect">
            <a:avLst/>
          </a:prstGeom>
        </p:spPr>
      </p:pic>
      <p:sp>
        <p:nvSpPr>
          <p:cNvPr id="14" name="Google Shape;215;p34">
            <a:extLst>
              <a:ext uri="{FF2B5EF4-FFF2-40B4-BE49-F238E27FC236}">
                <a16:creationId xmlns:a16="http://schemas.microsoft.com/office/drawing/2014/main" id="{53A8679D-82E1-76CF-8347-A14E9DEB54BF}"/>
              </a:ext>
            </a:extLst>
          </p:cNvPr>
          <p:cNvSpPr txBox="1">
            <a:spLocks/>
          </p:cNvSpPr>
          <p:nvPr/>
        </p:nvSpPr>
        <p:spPr>
          <a:xfrm>
            <a:off x="3097594" y="1815289"/>
            <a:ext cx="7652519" cy="473836"/>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SzPts val="2300"/>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9pPr>
          </a:lstStyle>
          <a:p>
            <a:r>
              <a:rPr lang="en-US" sz="3200" b="1" dirty="0">
                <a:solidFill>
                  <a:srgbClr val="0070C0"/>
                </a:solidFill>
              </a:rPr>
              <a:t>2D data menu and slicer example</a:t>
            </a:r>
          </a:p>
        </p:txBody>
      </p:sp>
      <p:sp>
        <p:nvSpPr>
          <p:cNvPr id="19" name="Google Shape;215;p34">
            <a:extLst>
              <a:ext uri="{FF2B5EF4-FFF2-40B4-BE49-F238E27FC236}">
                <a16:creationId xmlns:a16="http://schemas.microsoft.com/office/drawing/2014/main" id="{935A337D-C664-B913-C4ED-44D975B4C477}"/>
              </a:ext>
            </a:extLst>
          </p:cNvPr>
          <p:cNvSpPr txBox="1">
            <a:spLocks/>
          </p:cNvSpPr>
          <p:nvPr/>
        </p:nvSpPr>
        <p:spPr>
          <a:xfrm>
            <a:off x="162482" y="4820956"/>
            <a:ext cx="1725853" cy="890113"/>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SzPts val="2300"/>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9pPr>
          </a:lstStyle>
          <a:p>
            <a:r>
              <a:rPr lang="en-US" sz="3200" b="1" dirty="0">
                <a:solidFill>
                  <a:srgbClr val="0070C0"/>
                </a:solidFill>
              </a:rPr>
              <a:t>1D data</a:t>
            </a:r>
          </a:p>
          <a:p>
            <a:r>
              <a:rPr lang="en-US" sz="3200" b="1" dirty="0">
                <a:solidFill>
                  <a:srgbClr val="0070C0"/>
                </a:solidFill>
              </a:rPr>
              <a:t>menu</a:t>
            </a:r>
          </a:p>
        </p:txBody>
      </p:sp>
      <p:sp>
        <p:nvSpPr>
          <p:cNvPr id="16" name="Google Shape;215;p34">
            <a:extLst>
              <a:ext uri="{FF2B5EF4-FFF2-40B4-BE49-F238E27FC236}">
                <a16:creationId xmlns:a16="http://schemas.microsoft.com/office/drawing/2014/main" id="{D2880CA0-2706-2394-6D0D-DEA9F76FA6B5}"/>
              </a:ext>
            </a:extLst>
          </p:cNvPr>
          <p:cNvSpPr txBox="1">
            <a:spLocks/>
          </p:cNvSpPr>
          <p:nvPr/>
        </p:nvSpPr>
        <p:spPr>
          <a:xfrm>
            <a:off x="4559720" y="213135"/>
            <a:ext cx="3901134" cy="649682"/>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SzPts val="2300"/>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9pPr>
          </a:lstStyle>
          <a:p>
            <a:r>
              <a:rPr lang="en" sz="3200" b="1" dirty="0">
                <a:solidFill>
                  <a:srgbClr val="0070C0"/>
                </a:solidFill>
              </a:rPr>
              <a:t>DATA and Slicers </a:t>
            </a:r>
            <a:endParaRPr lang="en-US" dirty="0"/>
          </a:p>
        </p:txBody>
      </p:sp>
    </p:spTree>
    <p:extLst>
      <p:ext uri="{BB962C8B-B14F-4D97-AF65-F5344CB8AC3E}">
        <p14:creationId xmlns:p14="http://schemas.microsoft.com/office/powerpoint/2010/main" val="2008209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7"/>
          <p:cNvSpPr txBox="1">
            <a:spLocks noGrp="1"/>
          </p:cNvSpPr>
          <p:nvPr>
            <p:ph type="title"/>
          </p:nvPr>
        </p:nvSpPr>
        <p:spPr>
          <a:xfrm>
            <a:off x="2293202" y="104081"/>
            <a:ext cx="7953555" cy="64874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4472C4"/>
                </a:solidFill>
              </a:rPr>
              <a:t>Command Line and </a:t>
            </a:r>
            <a:r>
              <a:rPr lang="en" sz="3200" b="1" dirty="0" err="1">
                <a:solidFill>
                  <a:srgbClr val="4472C4"/>
                </a:solidFill>
              </a:rPr>
              <a:t>Jupyter</a:t>
            </a:r>
            <a:r>
              <a:rPr lang="en" sz="3200" b="1" dirty="0">
                <a:solidFill>
                  <a:srgbClr val="4472C4"/>
                </a:solidFill>
              </a:rPr>
              <a:t> Notebooks</a:t>
            </a:r>
            <a:endParaRPr sz="3200" b="1" dirty="0">
              <a:solidFill>
                <a:srgbClr val="4472C4"/>
              </a:solidFill>
            </a:endParaRPr>
          </a:p>
        </p:txBody>
      </p:sp>
      <p:pic>
        <p:nvPicPr>
          <p:cNvPr id="355" name="Google Shape;355;p47"/>
          <p:cNvPicPr preferRelativeResize="0"/>
          <p:nvPr/>
        </p:nvPicPr>
        <p:blipFill>
          <a:blip r:embed="rId3">
            <a:alphaModFix/>
          </a:blip>
          <a:stretch>
            <a:fillRect/>
          </a:stretch>
        </p:blipFill>
        <p:spPr>
          <a:xfrm>
            <a:off x="6166101" y="953132"/>
            <a:ext cx="4131893" cy="2523864"/>
          </a:xfrm>
          <a:prstGeom prst="rect">
            <a:avLst/>
          </a:prstGeom>
          <a:noFill/>
          <a:ln>
            <a:noFill/>
          </a:ln>
        </p:spPr>
      </p:pic>
      <p:pic>
        <p:nvPicPr>
          <p:cNvPr id="356" name="Google Shape;356;p47"/>
          <p:cNvPicPr preferRelativeResize="0"/>
          <p:nvPr/>
        </p:nvPicPr>
        <p:blipFill rotWithShape="1">
          <a:blip r:embed="rId4">
            <a:alphaModFix/>
          </a:blip>
          <a:srcRect r="9804"/>
          <a:stretch/>
        </p:blipFill>
        <p:spPr>
          <a:xfrm>
            <a:off x="74043" y="1160831"/>
            <a:ext cx="5003341" cy="5476335"/>
          </a:xfrm>
          <a:prstGeom prst="rect">
            <a:avLst/>
          </a:prstGeom>
          <a:noFill/>
          <a:ln>
            <a:noFill/>
          </a:ln>
        </p:spPr>
      </p:pic>
      <p:pic>
        <p:nvPicPr>
          <p:cNvPr id="2" name="Google Shape;362;p48" descr="Graphical user interface, text, application, email&#10;&#10;Description automatically generated">
            <a:extLst>
              <a:ext uri="{FF2B5EF4-FFF2-40B4-BE49-F238E27FC236}">
                <a16:creationId xmlns:a16="http://schemas.microsoft.com/office/drawing/2014/main" id="{F7986020-AADA-C473-BDFD-38B16EB0DD94}"/>
              </a:ext>
            </a:extLst>
          </p:cNvPr>
          <p:cNvPicPr preferRelativeResize="0"/>
          <p:nvPr/>
        </p:nvPicPr>
        <p:blipFill rotWithShape="1">
          <a:blip r:embed="rId5">
            <a:alphaModFix/>
          </a:blip>
          <a:srcRect b="28871"/>
          <a:stretch/>
        </p:blipFill>
        <p:spPr>
          <a:xfrm>
            <a:off x="5192416" y="3627154"/>
            <a:ext cx="4413899" cy="3083381"/>
          </a:xfrm>
          <a:prstGeom prst="rect">
            <a:avLst/>
          </a:prstGeom>
          <a:noFill/>
          <a:ln>
            <a:noFill/>
          </a:ln>
        </p:spPr>
      </p:pic>
      <p:pic>
        <p:nvPicPr>
          <p:cNvPr id="3" name="Google Shape;363;p48" descr="Chart, scatter chart&#10;&#10;Description automatically generated">
            <a:extLst>
              <a:ext uri="{FF2B5EF4-FFF2-40B4-BE49-F238E27FC236}">
                <a16:creationId xmlns:a16="http://schemas.microsoft.com/office/drawing/2014/main" id="{5FF34C7F-EC3D-FD45-C526-AAF13C21843B}"/>
              </a:ext>
            </a:extLst>
          </p:cNvPr>
          <p:cNvPicPr preferRelativeResize="0"/>
          <p:nvPr/>
        </p:nvPicPr>
        <p:blipFill>
          <a:blip r:embed="rId6">
            <a:alphaModFix/>
          </a:blip>
          <a:stretch>
            <a:fillRect/>
          </a:stretch>
        </p:blipFill>
        <p:spPr>
          <a:xfrm>
            <a:off x="9489616" y="3723430"/>
            <a:ext cx="2629875" cy="29729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3"/>
          <p:cNvSpPr txBox="1">
            <a:spLocks noGrp="1"/>
          </p:cNvSpPr>
          <p:nvPr>
            <p:ph type="title"/>
          </p:nvPr>
        </p:nvSpPr>
        <p:spPr>
          <a:xfrm>
            <a:off x="1345464" y="252395"/>
            <a:ext cx="10087228" cy="554333"/>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3200" b="1" dirty="0">
                <a:solidFill>
                  <a:srgbClr val="0070C0"/>
                </a:solidFill>
              </a:rPr>
              <a:t>Resources maintained and  </a:t>
            </a:r>
            <a:r>
              <a:rPr lang="en" sz="3200" b="1" dirty="0">
                <a:solidFill>
                  <a:srgbClr val="0070C0"/>
                </a:solidFill>
              </a:rPr>
              <a:t>Education &amp; Outreach</a:t>
            </a:r>
            <a:endParaRPr sz="3200" b="1" dirty="0">
              <a:solidFill>
                <a:srgbClr val="0070C0"/>
              </a:solidFill>
            </a:endParaRPr>
          </a:p>
        </p:txBody>
      </p:sp>
      <p:pic>
        <p:nvPicPr>
          <p:cNvPr id="422" name="Google Shape;422;p53"/>
          <p:cNvPicPr preferRelativeResize="0"/>
          <p:nvPr/>
        </p:nvPicPr>
        <p:blipFill>
          <a:blip r:embed="rId3">
            <a:alphaModFix/>
          </a:blip>
          <a:stretch>
            <a:fillRect/>
          </a:stretch>
        </p:blipFill>
        <p:spPr>
          <a:xfrm>
            <a:off x="8996107" y="931338"/>
            <a:ext cx="2998905" cy="1792165"/>
          </a:xfrm>
          <a:prstGeom prst="rect">
            <a:avLst/>
          </a:prstGeom>
          <a:noFill/>
          <a:ln>
            <a:noFill/>
          </a:ln>
        </p:spPr>
      </p:pic>
      <p:sp>
        <p:nvSpPr>
          <p:cNvPr id="423" name="Google Shape;423;p53"/>
          <p:cNvSpPr txBox="1"/>
          <p:nvPr/>
        </p:nvSpPr>
        <p:spPr>
          <a:xfrm>
            <a:off x="169284" y="1315930"/>
            <a:ext cx="5246269" cy="4894591"/>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342900" indent="-238125">
              <a:buClr>
                <a:srgbClr val="FF0000"/>
              </a:buClr>
              <a:buSzPts val="1400"/>
              <a:buFont typeface="Tahoma"/>
              <a:buChar char="●"/>
            </a:pPr>
            <a:r>
              <a:rPr lang="en" sz="2400" dirty="0">
                <a:solidFill>
                  <a:srgbClr val="FF0000"/>
                </a:solidFill>
                <a:latin typeface="Tahoma"/>
                <a:ea typeface="Tahoma"/>
                <a:cs typeface="Tahoma"/>
                <a:sym typeface="Tahoma"/>
              </a:rPr>
              <a:t>Website</a:t>
            </a:r>
            <a:endParaRPr lang="en-US" sz="2400" dirty="0">
              <a:solidFill>
                <a:srgbClr val="FF0000"/>
              </a:solidFill>
              <a:latin typeface="Tahoma"/>
              <a:ea typeface="Tahoma"/>
              <a:cs typeface="Tahoma"/>
            </a:endParaRPr>
          </a:p>
          <a:p>
            <a:pPr marL="342900" indent="-238125">
              <a:buClr>
                <a:srgbClr val="FF0000"/>
              </a:buClr>
              <a:buSzPts val="1400"/>
              <a:buFont typeface="Tahoma"/>
              <a:buChar char="●"/>
            </a:pPr>
            <a:r>
              <a:rPr lang="en" sz="2400" dirty="0">
                <a:solidFill>
                  <a:srgbClr val="FF0000"/>
                </a:solidFill>
                <a:latin typeface="Tahoma"/>
                <a:ea typeface="Tahoma"/>
                <a:cs typeface="Tahoma"/>
                <a:sym typeface="Tahoma"/>
              </a:rPr>
              <a:t>Documentation</a:t>
            </a:r>
            <a:endParaRPr sz="2400" dirty="0">
              <a:solidFill>
                <a:srgbClr val="FF0000"/>
              </a:solidFill>
              <a:latin typeface="Tahoma"/>
              <a:ea typeface="Tahoma"/>
              <a:cs typeface="Tahoma"/>
            </a:endParaRPr>
          </a:p>
          <a:p>
            <a:pPr marL="342900" indent="-238125">
              <a:buSzPts val="1400"/>
              <a:buFont typeface="Tahoma"/>
              <a:buChar char="●"/>
            </a:pPr>
            <a:r>
              <a:rPr lang="en" sz="2400" dirty="0">
                <a:latin typeface="Tahoma"/>
                <a:ea typeface="Tahoma"/>
                <a:cs typeface="Tahoma"/>
                <a:sym typeface="Tahoma"/>
              </a:rPr>
              <a:t>Written Tutorials</a:t>
            </a:r>
            <a:endParaRPr sz="2400" dirty="0">
              <a:latin typeface="Tahoma"/>
              <a:ea typeface="Tahoma"/>
              <a:cs typeface="Tahoma"/>
            </a:endParaRPr>
          </a:p>
          <a:p>
            <a:pPr marL="342900" indent="-238125">
              <a:buSzPts val="1400"/>
              <a:buFont typeface="Tahoma"/>
              <a:buChar char="●"/>
            </a:pPr>
            <a:r>
              <a:rPr lang="en" sz="2400" dirty="0">
                <a:latin typeface="Tahoma"/>
                <a:ea typeface="Tahoma"/>
                <a:cs typeface="Tahoma"/>
                <a:sym typeface="Tahoma"/>
              </a:rPr>
              <a:t>Video Tutorials (YouTube)</a:t>
            </a:r>
            <a:endParaRPr sz="2400" dirty="0">
              <a:latin typeface="Tahoma"/>
              <a:ea typeface="Tahoma"/>
              <a:cs typeface="Tahoma"/>
            </a:endParaRPr>
          </a:p>
          <a:p>
            <a:pPr marL="342900" indent="-238125">
              <a:buSzPts val="1400"/>
              <a:buFont typeface="Tahoma"/>
              <a:buChar char="●"/>
            </a:pPr>
            <a:r>
              <a:rPr lang="en" sz="2400" dirty="0">
                <a:latin typeface="Tahoma"/>
                <a:ea typeface="Tahoma"/>
                <a:cs typeface="Tahoma"/>
                <a:sym typeface="Tahoma"/>
              </a:rPr>
              <a:t>Taught courses</a:t>
            </a:r>
            <a:endParaRPr sz="2400" dirty="0">
              <a:latin typeface="Tahoma"/>
              <a:ea typeface="Tahoma"/>
              <a:cs typeface="Tahoma"/>
            </a:endParaRPr>
          </a:p>
          <a:p>
            <a:pPr marL="685800" lvl="1" indent="-238125">
              <a:buSzPts val="1400"/>
              <a:buFont typeface="Tahoma"/>
              <a:buChar char="○"/>
            </a:pPr>
            <a:r>
              <a:rPr lang="en" sz="2400" dirty="0">
                <a:latin typeface="Tahoma"/>
                <a:ea typeface="Tahoma"/>
                <a:cs typeface="Tahoma"/>
                <a:sym typeface="Tahoma"/>
              </a:rPr>
              <a:t>Scattering schools</a:t>
            </a:r>
            <a:endParaRPr sz="2400" dirty="0">
              <a:latin typeface="Tahoma"/>
              <a:ea typeface="Tahoma"/>
              <a:cs typeface="Tahoma"/>
            </a:endParaRPr>
          </a:p>
          <a:p>
            <a:pPr marL="685800" lvl="1" indent="-238125">
              <a:buSzPts val="1400"/>
              <a:buFont typeface="Tahoma"/>
              <a:buChar char="○"/>
            </a:pPr>
            <a:r>
              <a:rPr lang="en" sz="2400" dirty="0">
                <a:latin typeface="Tahoma"/>
                <a:ea typeface="Tahoma"/>
                <a:cs typeface="Tahoma"/>
                <a:sym typeface="Tahoma"/>
              </a:rPr>
              <a:t>University courses</a:t>
            </a:r>
            <a:endParaRPr sz="2400" dirty="0">
              <a:latin typeface="Tahoma"/>
              <a:ea typeface="Tahoma"/>
              <a:cs typeface="Tahoma"/>
            </a:endParaRPr>
          </a:p>
          <a:p>
            <a:pPr marL="342900" indent="-238125">
              <a:buSzPts val="1400"/>
              <a:buFont typeface="Tahoma"/>
              <a:buChar char="●"/>
            </a:pPr>
            <a:r>
              <a:rPr lang="en" sz="2400" dirty="0">
                <a:latin typeface="Tahoma"/>
                <a:ea typeface="Tahoma"/>
                <a:cs typeface="Tahoma"/>
                <a:sym typeface="Tahoma"/>
              </a:rPr>
              <a:t>E-learning</a:t>
            </a:r>
            <a:endParaRPr sz="2400" dirty="0">
              <a:latin typeface="Tahoma"/>
              <a:ea typeface="Tahoma"/>
              <a:cs typeface="Tahoma"/>
            </a:endParaRPr>
          </a:p>
          <a:p>
            <a:pPr marL="342900" indent="-238125">
              <a:buSzPts val="1400"/>
              <a:buFont typeface="Tahoma"/>
              <a:buChar char="●"/>
            </a:pPr>
            <a:r>
              <a:rPr lang="en" sz="2400" dirty="0">
                <a:solidFill>
                  <a:srgbClr val="FF0000"/>
                </a:solidFill>
                <a:latin typeface="Tahoma"/>
                <a:ea typeface="Tahoma"/>
                <a:cs typeface="Tahoma"/>
                <a:sym typeface="Tahoma"/>
              </a:rPr>
              <a:t>Twitter</a:t>
            </a:r>
            <a:endParaRPr sz="2400" dirty="0">
              <a:solidFill>
                <a:srgbClr val="FF0000"/>
              </a:solidFill>
              <a:latin typeface="Tahoma"/>
              <a:ea typeface="Tahoma"/>
              <a:cs typeface="Tahoma"/>
            </a:endParaRPr>
          </a:p>
          <a:p>
            <a:pPr marL="342900" indent="-238125">
              <a:buClr>
                <a:srgbClr val="FF0000"/>
              </a:buClr>
              <a:buSzPts val="1400"/>
              <a:buFont typeface="Tahoma"/>
              <a:buChar char="●"/>
            </a:pPr>
            <a:r>
              <a:rPr lang="en" sz="2400" dirty="0">
                <a:solidFill>
                  <a:srgbClr val="FF0000"/>
                </a:solidFill>
                <a:latin typeface="Tahoma"/>
                <a:ea typeface="Tahoma"/>
                <a:cs typeface="Tahoma"/>
                <a:sym typeface="Tahoma"/>
              </a:rPr>
              <a:t>Slack</a:t>
            </a:r>
            <a:endParaRPr sz="2400" dirty="0">
              <a:solidFill>
                <a:srgbClr val="FF0000"/>
              </a:solidFill>
              <a:latin typeface="Tahoma"/>
              <a:ea typeface="Tahoma"/>
              <a:cs typeface="Tahoma"/>
            </a:endParaRPr>
          </a:p>
          <a:p>
            <a:pPr marL="342900" indent="-238125">
              <a:buSzPts val="1400"/>
              <a:buFont typeface="Tahoma"/>
              <a:buChar char="●"/>
            </a:pPr>
            <a:r>
              <a:rPr lang="en" sz="2400" dirty="0">
                <a:solidFill>
                  <a:srgbClr val="FF0000"/>
                </a:solidFill>
                <a:latin typeface="Tahoma"/>
                <a:ea typeface="Tahoma"/>
                <a:cs typeface="Tahoma"/>
              </a:rPr>
              <a:t>Mailing Lists</a:t>
            </a:r>
            <a:endParaRPr lang="en" sz="2400" dirty="0">
              <a:solidFill>
                <a:srgbClr val="FF0000"/>
              </a:solidFill>
              <a:ea typeface="Tahoma"/>
            </a:endParaRPr>
          </a:p>
          <a:p>
            <a:pPr marL="342900" indent="-238125">
              <a:buSzPts val="1400"/>
              <a:buFont typeface="Tahoma"/>
              <a:buChar char="●"/>
            </a:pPr>
            <a:r>
              <a:rPr lang="en" sz="2400" dirty="0">
                <a:latin typeface="Tahoma"/>
                <a:ea typeface="Tahoma"/>
                <a:cs typeface="Tahoma"/>
              </a:rPr>
              <a:t>Bootcamps</a:t>
            </a:r>
            <a:r>
              <a:rPr lang="en" sz="2400" dirty="0">
                <a:latin typeface="Tahoma"/>
                <a:ea typeface="Tahoma"/>
                <a:cs typeface="Tahoma"/>
                <a:sym typeface="Tahoma"/>
              </a:rPr>
              <a:t> &amp; Regional Workshops</a:t>
            </a:r>
            <a:endParaRPr lang="en" sz="2400" dirty="0">
              <a:ea typeface="Tahoma"/>
            </a:endParaRPr>
          </a:p>
          <a:p>
            <a:pPr marL="342900" indent="-238125">
              <a:buSzPts val="1400"/>
              <a:buFont typeface="Tahoma"/>
              <a:buChar char="●"/>
            </a:pPr>
            <a:r>
              <a:rPr lang="en" sz="2400" dirty="0">
                <a:latin typeface="Tahoma"/>
                <a:ea typeface="Tahoma"/>
                <a:cs typeface="Tahoma"/>
                <a:sym typeface="Tahoma"/>
              </a:rPr>
              <a:t>(Marketplace)</a:t>
            </a:r>
            <a:endParaRPr sz="2400" dirty="0">
              <a:latin typeface="Tahoma"/>
              <a:ea typeface="Tahoma"/>
              <a:cs typeface="Tahoma"/>
            </a:endParaRPr>
          </a:p>
        </p:txBody>
      </p:sp>
      <p:pic>
        <p:nvPicPr>
          <p:cNvPr id="425" name="Google Shape;425;p53"/>
          <p:cNvPicPr preferRelativeResize="0"/>
          <p:nvPr/>
        </p:nvPicPr>
        <p:blipFill>
          <a:blip r:embed="rId4">
            <a:alphaModFix/>
          </a:blip>
          <a:stretch>
            <a:fillRect/>
          </a:stretch>
        </p:blipFill>
        <p:spPr>
          <a:xfrm>
            <a:off x="9159061" y="3100771"/>
            <a:ext cx="2825383" cy="2454133"/>
          </a:xfrm>
          <a:prstGeom prst="rect">
            <a:avLst/>
          </a:prstGeom>
          <a:noFill/>
          <a:ln>
            <a:noFill/>
          </a:ln>
        </p:spPr>
      </p:pic>
      <p:pic>
        <p:nvPicPr>
          <p:cNvPr id="424" name="Google Shape;424;p53"/>
          <p:cNvPicPr preferRelativeResize="0"/>
          <p:nvPr/>
        </p:nvPicPr>
        <p:blipFill>
          <a:blip r:embed="rId5">
            <a:alphaModFix/>
          </a:blip>
          <a:stretch>
            <a:fillRect/>
          </a:stretch>
        </p:blipFill>
        <p:spPr>
          <a:xfrm>
            <a:off x="4618179" y="1676934"/>
            <a:ext cx="4378520" cy="2095594"/>
          </a:xfrm>
          <a:prstGeom prst="rect">
            <a:avLst/>
          </a:prstGeom>
          <a:noFill/>
          <a:ln>
            <a:noFill/>
          </a:ln>
        </p:spPr>
      </p:pic>
      <p:pic>
        <p:nvPicPr>
          <p:cNvPr id="2" name="Picture 2" descr="Graphical user interface, text, application&#10;&#10;Description automatically generated">
            <a:extLst>
              <a:ext uri="{FF2B5EF4-FFF2-40B4-BE49-F238E27FC236}">
                <a16:creationId xmlns:a16="http://schemas.microsoft.com/office/drawing/2014/main" id="{B5FC0DE4-7273-CA1B-E2BD-BE3909328DDC}"/>
              </a:ext>
            </a:extLst>
          </p:cNvPr>
          <p:cNvPicPr>
            <a:picLocks noChangeAspect="1"/>
          </p:cNvPicPr>
          <p:nvPr/>
        </p:nvPicPr>
        <p:blipFill>
          <a:blip r:embed="rId6"/>
          <a:stretch>
            <a:fillRect/>
          </a:stretch>
        </p:blipFill>
        <p:spPr>
          <a:xfrm>
            <a:off x="5603631" y="3979359"/>
            <a:ext cx="3288956" cy="239719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Google Shape;431;p54"/>
          <p:cNvSpPr txBox="1"/>
          <p:nvPr/>
        </p:nvSpPr>
        <p:spPr>
          <a:xfrm>
            <a:off x="224901" y="1563322"/>
            <a:ext cx="5215905" cy="487771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342900" indent="-238125">
              <a:buSzPts val="1400"/>
              <a:buFont typeface="Tahoma"/>
              <a:buChar char="●"/>
            </a:pPr>
            <a:r>
              <a:rPr lang="en" sz="2400">
                <a:latin typeface="Tahoma"/>
                <a:ea typeface="Tahoma"/>
                <a:cs typeface="Tahoma"/>
                <a:sym typeface="Tahoma"/>
              </a:rPr>
              <a:t>Website</a:t>
            </a:r>
            <a:endParaRPr sz="2400">
              <a:latin typeface="Tahoma"/>
              <a:ea typeface="Tahoma"/>
              <a:cs typeface="Tahoma"/>
              <a:sym typeface="Tahoma"/>
            </a:endParaRPr>
          </a:p>
          <a:p>
            <a:pPr marL="342900" indent="-238125">
              <a:buSzPts val="1400"/>
              <a:buFont typeface="Tahoma"/>
              <a:buChar char="●"/>
            </a:pPr>
            <a:r>
              <a:rPr lang="en" sz="2400">
                <a:latin typeface="Tahoma"/>
                <a:ea typeface="Tahoma"/>
                <a:cs typeface="Tahoma"/>
                <a:sym typeface="Tahoma"/>
              </a:rPr>
              <a:t>Documentation</a:t>
            </a:r>
            <a:endParaRPr sz="2400">
              <a:latin typeface="Tahoma"/>
              <a:ea typeface="Tahoma"/>
              <a:cs typeface="Tahoma"/>
              <a:sym typeface="Tahoma"/>
            </a:endParaRPr>
          </a:p>
          <a:p>
            <a:pPr marL="342900" indent="-238125">
              <a:buClr>
                <a:srgbClr val="FF0000"/>
              </a:buClr>
              <a:buSzPts val="1400"/>
              <a:buFont typeface="Tahoma"/>
              <a:buChar char="●"/>
            </a:pPr>
            <a:r>
              <a:rPr lang="en" sz="2400">
                <a:solidFill>
                  <a:srgbClr val="FF0000"/>
                </a:solidFill>
                <a:latin typeface="Tahoma"/>
                <a:ea typeface="Tahoma"/>
                <a:cs typeface="Tahoma"/>
                <a:sym typeface="Tahoma"/>
              </a:rPr>
              <a:t>Written Tutorials</a:t>
            </a:r>
            <a:endParaRPr sz="2400">
              <a:solidFill>
                <a:srgbClr val="FF0000"/>
              </a:solidFill>
              <a:latin typeface="Tahoma"/>
              <a:ea typeface="Tahoma"/>
              <a:cs typeface="Tahoma"/>
              <a:sym typeface="Tahoma"/>
            </a:endParaRPr>
          </a:p>
          <a:p>
            <a:pPr marL="342900" indent="-238125">
              <a:buClr>
                <a:srgbClr val="FF0000"/>
              </a:buClr>
              <a:buSzPts val="1400"/>
              <a:buFont typeface="Tahoma"/>
              <a:buChar char="●"/>
            </a:pPr>
            <a:r>
              <a:rPr lang="en" sz="2400">
                <a:solidFill>
                  <a:srgbClr val="FF0000"/>
                </a:solidFill>
                <a:latin typeface="Tahoma"/>
                <a:ea typeface="Tahoma"/>
                <a:cs typeface="Tahoma"/>
                <a:sym typeface="Tahoma"/>
              </a:rPr>
              <a:t>Video Tutorials (YouTube)</a:t>
            </a:r>
            <a:endParaRPr sz="2400">
              <a:solidFill>
                <a:srgbClr val="FF0000"/>
              </a:solidFill>
              <a:latin typeface="Tahoma"/>
              <a:ea typeface="Tahoma"/>
              <a:cs typeface="Tahoma"/>
              <a:sym typeface="Tahoma"/>
            </a:endParaRPr>
          </a:p>
          <a:p>
            <a:pPr marL="342900" indent="-238125">
              <a:buSzPts val="1400"/>
              <a:buFont typeface="Tahoma"/>
              <a:buChar char="●"/>
            </a:pPr>
            <a:r>
              <a:rPr lang="en" sz="2400">
                <a:latin typeface="Tahoma"/>
                <a:ea typeface="Tahoma"/>
                <a:cs typeface="Tahoma"/>
                <a:sym typeface="Tahoma"/>
              </a:rPr>
              <a:t>Taught courses</a:t>
            </a:r>
            <a:endParaRPr sz="2400">
              <a:latin typeface="Tahoma"/>
              <a:ea typeface="Tahoma"/>
              <a:cs typeface="Tahoma"/>
              <a:sym typeface="Tahoma"/>
            </a:endParaRPr>
          </a:p>
          <a:p>
            <a:pPr marL="685800" lvl="1" indent="-238125">
              <a:buSzPts val="1400"/>
              <a:buFont typeface="Tahoma"/>
              <a:buChar char="○"/>
            </a:pPr>
            <a:r>
              <a:rPr lang="en" sz="2400">
                <a:latin typeface="Tahoma"/>
                <a:ea typeface="Tahoma"/>
                <a:cs typeface="Tahoma"/>
                <a:sym typeface="Tahoma"/>
              </a:rPr>
              <a:t>Scattering schools</a:t>
            </a:r>
            <a:endParaRPr sz="2400">
              <a:latin typeface="Tahoma"/>
              <a:ea typeface="Tahoma"/>
              <a:cs typeface="Tahoma"/>
              <a:sym typeface="Tahoma"/>
            </a:endParaRPr>
          </a:p>
          <a:p>
            <a:pPr marL="685800" lvl="1" indent="-238125">
              <a:buSzPts val="1400"/>
              <a:buFont typeface="Tahoma"/>
              <a:buChar char="○"/>
            </a:pPr>
            <a:r>
              <a:rPr lang="en" sz="2400">
                <a:latin typeface="Tahoma"/>
                <a:ea typeface="Tahoma"/>
                <a:cs typeface="Tahoma"/>
                <a:sym typeface="Tahoma"/>
              </a:rPr>
              <a:t>University courses</a:t>
            </a:r>
            <a:endParaRPr sz="2400">
              <a:latin typeface="Tahoma"/>
              <a:ea typeface="Tahoma"/>
              <a:cs typeface="Tahoma"/>
              <a:sym typeface="Tahoma"/>
            </a:endParaRPr>
          </a:p>
          <a:p>
            <a:pPr marL="342900" indent="-238125">
              <a:buSzPts val="1400"/>
              <a:buFont typeface="Tahoma"/>
              <a:buChar char="●"/>
            </a:pPr>
            <a:r>
              <a:rPr lang="en" sz="2400">
                <a:latin typeface="Tahoma"/>
                <a:ea typeface="Tahoma"/>
                <a:cs typeface="Tahoma"/>
                <a:sym typeface="Tahoma"/>
              </a:rPr>
              <a:t>E-learning</a:t>
            </a:r>
            <a:endParaRPr sz="2400">
              <a:latin typeface="Tahoma"/>
              <a:ea typeface="Tahoma"/>
              <a:cs typeface="Tahoma"/>
              <a:sym typeface="Tahoma"/>
            </a:endParaRPr>
          </a:p>
          <a:p>
            <a:pPr marL="342900" indent="-238125">
              <a:buSzPts val="1400"/>
              <a:buFont typeface="Tahoma"/>
              <a:buChar char="●"/>
            </a:pPr>
            <a:r>
              <a:rPr lang="en" sz="2400">
                <a:latin typeface="Tahoma"/>
                <a:ea typeface="Tahoma"/>
                <a:cs typeface="Tahoma"/>
                <a:sym typeface="Tahoma"/>
              </a:rPr>
              <a:t>Twitter</a:t>
            </a:r>
            <a:endParaRPr sz="2400">
              <a:latin typeface="Tahoma"/>
              <a:ea typeface="Tahoma"/>
              <a:cs typeface="Tahoma"/>
              <a:sym typeface="Tahoma"/>
            </a:endParaRPr>
          </a:p>
          <a:p>
            <a:pPr marL="342900" indent="-238125">
              <a:buSzPts val="1400"/>
              <a:buFont typeface="Tahoma"/>
              <a:buChar char="●"/>
            </a:pPr>
            <a:r>
              <a:rPr lang="en" sz="2400">
                <a:latin typeface="Tahoma"/>
                <a:ea typeface="Tahoma"/>
                <a:cs typeface="Tahoma"/>
                <a:sym typeface="Tahoma"/>
              </a:rPr>
              <a:t>Slack</a:t>
            </a:r>
            <a:endParaRPr sz="2400">
              <a:latin typeface="Tahoma"/>
              <a:ea typeface="Tahoma"/>
              <a:cs typeface="Tahoma"/>
              <a:sym typeface="Tahoma"/>
            </a:endParaRPr>
          </a:p>
          <a:p>
            <a:pPr marL="342900" indent="-238125">
              <a:buSzPts val="1400"/>
              <a:buFont typeface="Tahoma"/>
              <a:buChar char="●"/>
            </a:pPr>
            <a:r>
              <a:rPr lang="en" sz="2400">
                <a:solidFill>
                  <a:schemeClr val="dk1"/>
                </a:solidFill>
                <a:latin typeface="Tahoma"/>
                <a:ea typeface="Tahoma"/>
                <a:cs typeface="Tahoma"/>
              </a:rPr>
              <a:t>Mailing Lists</a:t>
            </a:r>
            <a:endParaRPr lang="en" sz="2400">
              <a:solidFill>
                <a:schemeClr val="dk1"/>
              </a:solidFill>
              <a:ea typeface="Tahoma"/>
            </a:endParaRPr>
          </a:p>
          <a:p>
            <a:pPr marL="342900" indent="-238125">
              <a:buSzPts val="1400"/>
              <a:buFont typeface="Tahoma"/>
              <a:buChar char="●"/>
            </a:pPr>
            <a:r>
              <a:rPr lang="en" sz="2400">
                <a:solidFill>
                  <a:schemeClr val="dk1"/>
                </a:solidFill>
                <a:latin typeface="Tahoma"/>
                <a:ea typeface="Tahoma"/>
                <a:cs typeface="Tahoma"/>
              </a:rPr>
              <a:t>Bootcamps</a:t>
            </a:r>
            <a:r>
              <a:rPr lang="en" sz="2400">
                <a:latin typeface="Tahoma"/>
                <a:ea typeface="Tahoma"/>
                <a:cs typeface="Tahoma"/>
                <a:sym typeface="Tahoma"/>
              </a:rPr>
              <a:t> &amp; Regional Workshops</a:t>
            </a:r>
            <a:endParaRPr lang="en" sz="2400">
              <a:ea typeface="Tahoma"/>
            </a:endParaRPr>
          </a:p>
          <a:p>
            <a:pPr marL="342900" indent="-238125">
              <a:buSzPts val="1400"/>
              <a:buFont typeface="Tahoma"/>
              <a:buChar char="●"/>
            </a:pPr>
            <a:r>
              <a:rPr lang="en" sz="2400">
                <a:solidFill>
                  <a:schemeClr val="dk1"/>
                </a:solidFill>
                <a:latin typeface="Tahoma"/>
                <a:ea typeface="Tahoma"/>
                <a:cs typeface="Tahoma"/>
                <a:sym typeface="Tahoma"/>
              </a:rPr>
              <a:t>(Marketplace)</a:t>
            </a:r>
            <a:endParaRPr sz="2400">
              <a:solidFill>
                <a:schemeClr val="dk1"/>
              </a:solidFill>
              <a:latin typeface="Tahoma"/>
              <a:ea typeface="Tahoma"/>
              <a:cs typeface="Tahoma"/>
            </a:endParaRPr>
          </a:p>
          <a:p>
            <a:pPr marL="342900"/>
            <a:endParaRPr sz="2400">
              <a:latin typeface="Tahoma"/>
              <a:ea typeface="Tahoma"/>
              <a:cs typeface="Tahoma"/>
              <a:sym typeface="Tahoma"/>
            </a:endParaRPr>
          </a:p>
        </p:txBody>
      </p:sp>
      <p:pic>
        <p:nvPicPr>
          <p:cNvPr id="432" name="Google Shape;432;p54"/>
          <p:cNvPicPr preferRelativeResize="0"/>
          <p:nvPr/>
        </p:nvPicPr>
        <p:blipFill>
          <a:blip r:embed="rId3">
            <a:alphaModFix/>
          </a:blip>
          <a:stretch>
            <a:fillRect/>
          </a:stretch>
        </p:blipFill>
        <p:spPr>
          <a:xfrm>
            <a:off x="6909488" y="4562165"/>
            <a:ext cx="4763480" cy="1881201"/>
          </a:xfrm>
          <a:prstGeom prst="rect">
            <a:avLst/>
          </a:prstGeom>
          <a:noFill/>
          <a:ln>
            <a:noFill/>
          </a:ln>
        </p:spPr>
      </p:pic>
      <p:pic>
        <p:nvPicPr>
          <p:cNvPr id="433" name="Google Shape;433;p54"/>
          <p:cNvPicPr preferRelativeResize="0"/>
          <p:nvPr/>
        </p:nvPicPr>
        <p:blipFill>
          <a:blip r:embed="rId4">
            <a:alphaModFix/>
          </a:blip>
          <a:stretch>
            <a:fillRect/>
          </a:stretch>
        </p:blipFill>
        <p:spPr>
          <a:xfrm>
            <a:off x="8101320" y="884997"/>
            <a:ext cx="3943388" cy="2709862"/>
          </a:xfrm>
          <a:prstGeom prst="rect">
            <a:avLst/>
          </a:prstGeom>
          <a:noFill/>
          <a:ln>
            <a:noFill/>
          </a:ln>
        </p:spPr>
      </p:pic>
      <p:pic>
        <p:nvPicPr>
          <p:cNvPr id="434" name="Google Shape;434;p54"/>
          <p:cNvPicPr preferRelativeResize="0"/>
          <p:nvPr/>
        </p:nvPicPr>
        <p:blipFill>
          <a:blip r:embed="rId5">
            <a:alphaModFix/>
          </a:blip>
          <a:stretch>
            <a:fillRect/>
          </a:stretch>
        </p:blipFill>
        <p:spPr>
          <a:xfrm>
            <a:off x="4749304" y="1718907"/>
            <a:ext cx="3078283" cy="2598607"/>
          </a:xfrm>
          <a:prstGeom prst="rect">
            <a:avLst/>
          </a:prstGeom>
          <a:noFill/>
          <a:ln>
            <a:noFill/>
          </a:ln>
        </p:spPr>
      </p:pic>
      <p:sp>
        <p:nvSpPr>
          <p:cNvPr id="2" name="Google Shape;421;p53">
            <a:extLst>
              <a:ext uri="{FF2B5EF4-FFF2-40B4-BE49-F238E27FC236}">
                <a16:creationId xmlns:a16="http://schemas.microsoft.com/office/drawing/2014/main" id="{4E152B83-3E51-7BEA-558A-FC08A714CB78}"/>
              </a:ext>
            </a:extLst>
          </p:cNvPr>
          <p:cNvSpPr txBox="1">
            <a:spLocks/>
          </p:cNvSpPr>
          <p:nvPr/>
        </p:nvSpPr>
        <p:spPr>
          <a:xfrm>
            <a:off x="1345464" y="252395"/>
            <a:ext cx="10087228" cy="554333"/>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SzPts val="2300"/>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9pPr>
          </a:lstStyle>
          <a:p>
            <a:r>
              <a:rPr lang="en-US" sz="3200" b="1" dirty="0">
                <a:solidFill>
                  <a:srgbClr val="0070C0"/>
                </a:solidFill>
              </a:rPr>
              <a:t>Resources maintained and  Education &amp; Outreach</a:t>
            </a:r>
          </a:p>
        </p:txBody>
      </p:sp>
      <p:sp>
        <p:nvSpPr>
          <p:cNvPr id="4" name="Title 3">
            <a:extLst>
              <a:ext uri="{FF2B5EF4-FFF2-40B4-BE49-F238E27FC236}">
                <a16:creationId xmlns:a16="http://schemas.microsoft.com/office/drawing/2014/main" id="{C5882CA0-4232-4C2C-FAA7-F21A8DD58427}"/>
              </a:ext>
            </a:extLst>
          </p:cNvPr>
          <p:cNvSpPr>
            <a:spLocks noGrp="1"/>
          </p:cNvSpPr>
          <p:nvPr>
            <p:ph type="title"/>
          </p:nvPr>
        </p:nvSpPr>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55"/>
          <p:cNvSpPr txBox="1"/>
          <p:nvPr/>
        </p:nvSpPr>
        <p:spPr>
          <a:xfrm>
            <a:off x="175054" y="1718128"/>
            <a:ext cx="5360067" cy="487950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342900" indent="-238125">
              <a:buSzPts val="1400"/>
              <a:buFont typeface="Tahoma"/>
              <a:buChar char="●"/>
            </a:pPr>
            <a:r>
              <a:rPr lang="en" sz="2400" dirty="0">
                <a:latin typeface="Tahoma"/>
                <a:ea typeface="Tahoma"/>
                <a:cs typeface="Tahoma"/>
                <a:sym typeface="Tahoma"/>
              </a:rPr>
              <a:t>Website</a:t>
            </a:r>
            <a:endParaRPr sz="2400">
              <a:latin typeface="Tahoma"/>
              <a:ea typeface="Tahoma"/>
              <a:cs typeface="Tahoma"/>
              <a:sym typeface="Tahoma"/>
            </a:endParaRPr>
          </a:p>
          <a:p>
            <a:pPr marL="342900" indent="-238125">
              <a:buSzPts val="1400"/>
              <a:buFont typeface="Tahoma"/>
              <a:buChar char="●"/>
            </a:pPr>
            <a:r>
              <a:rPr lang="en" sz="2400" dirty="0">
                <a:latin typeface="Tahoma"/>
                <a:ea typeface="Tahoma"/>
                <a:cs typeface="Tahoma"/>
                <a:sym typeface="Tahoma"/>
              </a:rPr>
              <a:t>Documentation</a:t>
            </a:r>
            <a:endParaRPr sz="2400">
              <a:latin typeface="Tahoma"/>
              <a:ea typeface="Tahoma"/>
              <a:cs typeface="Tahoma"/>
              <a:sym typeface="Tahoma"/>
            </a:endParaRPr>
          </a:p>
          <a:p>
            <a:pPr marL="342900" indent="-238125">
              <a:buSzPts val="1400"/>
              <a:buFont typeface="Tahoma"/>
              <a:buChar char="●"/>
            </a:pPr>
            <a:r>
              <a:rPr lang="en" sz="2400" dirty="0">
                <a:latin typeface="Tahoma"/>
                <a:ea typeface="Tahoma"/>
                <a:cs typeface="Tahoma"/>
                <a:sym typeface="Tahoma"/>
              </a:rPr>
              <a:t>Written Tutorials</a:t>
            </a:r>
            <a:endParaRPr sz="2400">
              <a:latin typeface="Tahoma"/>
              <a:ea typeface="Tahoma"/>
              <a:cs typeface="Tahoma"/>
              <a:sym typeface="Tahoma"/>
            </a:endParaRPr>
          </a:p>
          <a:p>
            <a:pPr marL="342900" indent="-238125">
              <a:buClr>
                <a:schemeClr val="dk1"/>
              </a:buClr>
              <a:buSzPts val="1400"/>
              <a:buFont typeface="Tahoma"/>
              <a:buChar char="●"/>
            </a:pPr>
            <a:r>
              <a:rPr lang="en" sz="2400" dirty="0">
                <a:solidFill>
                  <a:schemeClr val="dk1"/>
                </a:solidFill>
                <a:latin typeface="Tahoma"/>
                <a:ea typeface="Tahoma"/>
                <a:cs typeface="Tahoma"/>
                <a:sym typeface="Tahoma"/>
              </a:rPr>
              <a:t>Video Tutorials (YouTube)</a:t>
            </a:r>
            <a:endParaRPr sz="2400">
              <a:solidFill>
                <a:schemeClr val="dk1"/>
              </a:solidFill>
              <a:latin typeface="Tahoma"/>
              <a:ea typeface="Tahoma"/>
              <a:cs typeface="Tahoma"/>
              <a:sym typeface="Tahoma"/>
            </a:endParaRPr>
          </a:p>
          <a:p>
            <a:pPr marL="342900" indent="-238125">
              <a:buSzPts val="1400"/>
              <a:buFont typeface="Tahoma"/>
              <a:buChar char="●"/>
            </a:pPr>
            <a:r>
              <a:rPr lang="en" sz="2400" dirty="0">
                <a:latin typeface="Tahoma"/>
                <a:ea typeface="Tahoma"/>
                <a:cs typeface="Tahoma"/>
                <a:sym typeface="Tahoma"/>
              </a:rPr>
              <a:t>Taught courses</a:t>
            </a:r>
            <a:endParaRPr sz="2400">
              <a:latin typeface="Tahoma"/>
              <a:ea typeface="Tahoma"/>
              <a:cs typeface="Tahoma"/>
              <a:sym typeface="Tahoma"/>
            </a:endParaRPr>
          </a:p>
          <a:p>
            <a:pPr marL="685800" lvl="1" indent="-238125">
              <a:buSzPts val="1400"/>
              <a:buFont typeface="Tahoma"/>
              <a:buChar char="○"/>
            </a:pPr>
            <a:r>
              <a:rPr lang="en" sz="2400" dirty="0">
                <a:latin typeface="Tahoma"/>
                <a:ea typeface="Tahoma"/>
                <a:cs typeface="Tahoma"/>
                <a:sym typeface="Tahoma"/>
              </a:rPr>
              <a:t>Scattering schools</a:t>
            </a:r>
            <a:endParaRPr sz="2400">
              <a:latin typeface="Tahoma"/>
              <a:ea typeface="Tahoma"/>
              <a:cs typeface="Tahoma"/>
              <a:sym typeface="Tahoma"/>
            </a:endParaRPr>
          </a:p>
          <a:p>
            <a:pPr marL="685800" lvl="1" indent="-238125">
              <a:buSzPts val="1400"/>
              <a:buFont typeface="Tahoma"/>
              <a:buChar char="○"/>
            </a:pPr>
            <a:r>
              <a:rPr lang="en" sz="2400" dirty="0">
                <a:latin typeface="Tahoma"/>
                <a:ea typeface="Tahoma"/>
                <a:cs typeface="Tahoma"/>
                <a:sym typeface="Tahoma"/>
              </a:rPr>
              <a:t>University courses</a:t>
            </a:r>
            <a:endParaRPr sz="2400">
              <a:latin typeface="Tahoma"/>
              <a:ea typeface="Tahoma"/>
              <a:cs typeface="Tahoma"/>
              <a:sym typeface="Tahoma"/>
            </a:endParaRPr>
          </a:p>
          <a:p>
            <a:pPr marL="342900" indent="-238125">
              <a:buClr>
                <a:srgbClr val="FF0000"/>
              </a:buClr>
              <a:buSzPts val="1400"/>
              <a:buFont typeface="Tahoma"/>
              <a:buChar char="●"/>
            </a:pPr>
            <a:r>
              <a:rPr lang="en" sz="2400" dirty="0">
                <a:solidFill>
                  <a:srgbClr val="FF0000"/>
                </a:solidFill>
                <a:latin typeface="Tahoma"/>
                <a:ea typeface="Tahoma"/>
                <a:cs typeface="Tahoma"/>
                <a:sym typeface="Tahoma"/>
              </a:rPr>
              <a:t>E-learning</a:t>
            </a:r>
            <a:endParaRPr lang="en" sz="2400" dirty="0">
              <a:solidFill>
                <a:schemeClr val="tx1"/>
              </a:solidFill>
              <a:latin typeface="Tahoma"/>
              <a:ea typeface="Tahoma"/>
              <a:cs typeface="Tahoma"/>
            </a:endParaRPr>
          </a:p>
          <a:p>
            <a:pPr marL="342900" indent="-238125">
              <a:buSzPts val="1400"/>
              <a:buFont typeface="Tahoma"/>
              <a:buChar char="●"/>
            </a:pPr>
            <a:r>
              <a:rPr lang="en" sz="2400" dirty="0">
                <a:solidFill>
                  <a:schemeClr val="tx1"/>
                </a:solidFill>
                <a:latin typeface="Tahoma"/>
                <a:ea typeface="Tahoma"/>
                <a:cs typeface="Tahoma"/>
                <a:sym typeface="Tahoma"/>
              </a:rPr>
              <a:t>Twitter</a:t>
            </a:r>
            <a:endParaRPr lang="en" sz="2400" dirty="0">
              <a:solidFill>
                <a:schemeClr val="tx1"/>
              </a:solidFill>
              <a:latin typeface="Tahoma"/>
              <a:ea typeface="Tahoma"/>
              <a:cs typeface="Tahoma"/>
            </a:endParaRPr>
          </a:p>
          <a:p>
            <a:pPr marL="342900" indent="-238125">
              <a:buSzPts val="1400"/>
              <a:buFont typeface="Tahoma"/>
              <a:buChar char="●"/>
            </a:pPr>
            <a:r>
              <a:rPr lang="en" sz="2400" dirty="0">
                <a:solidFill>
                  <a:schemeClr val="dk1"/>
                </a:solidFill>
                <a:latin typeface="Tahoma"/>
                <a:ea typeface="Tahoma"/>
                <a:cs typeface="Tahoma"/>
              </a:rPr>
              <a:t>Slack</a:t>
            </a:r>
            <a:endParaRPr sz="2400">
              <a:solidFill>
                <a:schemeClr val="dk1"/>
              </a:solidFill>
              <a:latin typeface="Tahoma"/>
              <a:ea typeface="Tahoma"/>
              <a:cs typeface="Tahoma"/>
            </a:endParaRPr>
          </a:p>
          <a:p>
            <a:pPr marL="342900" indent="-238125">
              <a:buSzPts val="1400"/>
              <a:buFont typeface="Tahoma"/>
              <a:buChar char="●"/>
            </a:pPr>
            <a:r>
              <a:rPr lang="en" sz="2400" dirty="0">
                <a:solidFill>
                  <a:schemeClr val="dk1"/>
                </a:solidFill>
                <a:latin typeface="Tahoma"/>
                <a:ea typeface="Tahoma"/>
                <a:cs typeface="Tahoma"/>
              </a:rPr>
              <a:t>Mailing Lists</a:t>
            </a:r>
            <a:endParaRPr lang="en" sz="2400">
              <a:solidFill>
                <a:schemeClr val="dk1"/>
              </a:solidFill>
              <a:ea typeface="Tahoma"/>
            </a:endParaRPr>
          </a:p>
          <a:p>
            <a:pPr marL="342900" indent="-238125">
              <a:buSzPts val="1400"/>
              <a:buFont typeface="Tahoma"/>
              <a:buChar char="●"/>
            </a:pPr>
            <a:r>
              <a:rPr lang="en" sz="2400" dirty="0">
                <a:solidFill>
                  <a:schemeClr val="dk1"/>
                </a:solidFill>
                <a:latin typeface="Tahoma"/>
                <a:ea typeface="Tahoma"/>
                <a:cs typeface="Tahoma"/>
              </a:rPr>
              <a:t>Bootcamps</a:t>
            </a:r>
            <a:r>
              <a:rPr lang="en" sz="2400" dirty="0">
                <a:latin typeface="Tahoma"/>
                <a:ea typeface="Tahoma"/>
                <a:cs typeface="Tahoma"/>
                <a:sym typeface="Tahoma"/>
              </a:rPr>
              <a:t> &amp; Regional Workshops</a:t>
            </a:r>
            <a:endParaRPr lang="en" sz="2400">
              <a:ea typeface="Tahoma"/>
            </a:endParaRPr>
          </a:p>
          <a:p>
            <a:pPr marL="342900" indent="-238125">
              <a:buFont typeface="Tahoma,Sans-Serif"/>
              <a:buChar char="●"/>
            </a:pPr>
            <a:r>
              <a:rPr lang="en" sz="2400" dirty="0">
                <a:solidFill>
                  <a:srgbClr val="FF0000"/>
                </a:solidFill>
                <a:latin typeface="Tahoma"/>
                <a:ea typeface="Tahoma"/>
                <a:cs typeface="Tahoma"/>
              </a:rPr>
              <a:t>Marketplace</a:t>
            </a:r>
            <a:endParaRPr lang="en" sz="2400">
              <a:ea typeface="Tahoma"/>
            </a:endParaRPr>
          </a:p>
          <a:p>
            <a:pPr marL="342900"/>
            <a:endParaRPr lang="en" sz="2400" dirty="0">
              <a:solidFill>
                <a:srgbClr val="FF0000"/>
              </a:solidFill>
              <a:latin typeface="Tahoma"/>
              <a:ea typeface="Tahoma"/>
              <a:cs typeface="Tahoma"/>
            </a:endParaRPr>
          </a:p>
        </p:txBody>
      </p:sp>
      <p:pic>
        <p:nvPicPr>
          <p:cNvPr id="441" name="Google Shape;441;p55"/>
          <p:cNvPicPr preferRelativeResize="0"/>
          <p:nvPr/>
        </p:nvPicPr>
        <p:blipFill>
          <a:blip r:embed="rId3">
            <a:alphaModFix/>
          </a:blip>
          <a:stretch>
            <a:fillRect/>
          </a:stretch>
        </p:blipFill>
        <p:spPr>
          <a:xfrm>
            <a:off x="7642928" y="1057801"/>
            <a:ext cx="4065862" cy="2161781"/>
          </a:xfrm>
          <a:prstGeom prst="rect">
            <a:avLst/>
          </a:prstGeom>
          <a:noFill/>
          <a:ln>
            <a:noFill/>
          </a:ln>
        </p:spPr>
      </p:pic>
      <p:pic>
        <p:nvPicPr>
          <p:cNvPr id="442" name="Google Shape;442;p55"/>
          <p:cNvPicPr preferRelativeResize="0"/>
          <p:nvPr/>
        </p:nvPicPr>
        <p:blipFill rotWithShape="1">
          <a:blip r:embed="rId4">
            <a:alphaModFix/>
          </a:blip>
          <a:srcRect r="31257"/>
          <a:stretch/>
        </p:blipFill>
        <p:spPr>
          <a:xfrm>
            <a:off x="4946567" y="977985"/>
            <a:ext cx="2536634" cy="851531"/>
          </a:xfrm>
          <a:prstGeom prst="rect">
            <a:avLst/>
          </a:prstGeom>
          <a:noFill/>
          <a:ln>
            <a:noFill/>
          </a:ln>
        </p:spPr>
      </p:pic>
      <p:sp>
        <p:nvSpPr>
          <p:cNvPr id="443" name="Google Shape;443;p55"/>
          <p:cNvSpPr txBox="1"/>
          <p:nvPr/>
        </p:nvSpPr>
        <p:spPr>
          <a:xfrm>
            <a:off x="4348318" y="1887864"/>
            <a:ext cx="3563100" cy="6421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 sz="1400" i="1">
                <a:latin typeface="Tahoma"/>
                <a:ea typeface="Tahoma"/>
                <a:cs typeface="Tahoma"/>
                <a:sym typeface="Tahoma"/>
              </a:rPr>
              <a:t>All the work of ISIS Sandwich Student Michael Oakley</a:t>
            </a:r>
            <a:endParaRPr sz="1400" i="1">
              <a:latin typeface="Tahoma"/>
              <a:ea typeface="Tahoma"/>
              <a:cs typeface="Tahoma"/>
              <a:sym typeface="Tahoma"/>
            </a:endParaRPr>
          </a:p>
        </p:txBody>
      </p:sp>
      <p:sp>
        <p:nvSpPr>
          <p:cNvPr id="2" name="Google Shape;421;p53">
            <a:extLst>
              <a:ext uri="{FF2B5EF4-FFF2-40B4-BE49-F238E27FC236}">
                <a16:creationId xmlns:a16="http://schemas.microsoft.com/office/drawing/2014/main" id="{984764FF-685C-212C-D9EC-226687F68757}"/>
              </a:ext>
            </a:extLst>
          </p:cNvPr>
          <p:cNvSpPr txBox="1">
            <a:spLocks/>
          </p:cNvSpPr>
          <p:nvPr/>
        </p:nvSpPr>
        <p:spPr>
          <a:xfrm>
            <a:off x="1345464" y="252395"/>
            <a:ext cx="10087228" cy="554333"/>
          </a:xfrm>
          <a:prstGeom prst="rect">
            <a:avLst/>
          </a:prstGeom>
          <a:noFill/>
          <a:ln>
            <a:noFill/>
          </a:ln>
        </p:spPr>
        <p:txBody>
          <a:bodyPr spcFirstLastPara="1" vert="horz" wrap="square" lIns="0" tIns="0" rIns="0" bIns="0" rtlCol="0" anchor="b"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SzPts val="2300"/>
              <a:buFont typeface="Arial"/>
              <a:buNone/>
              <a:defRPr sz="2222"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2222" b="0" i="0" u="none" strike="noStrike" cap="none">
                <a:solidFill>
                  <a:srgbClr val="000000"/>
                </a:solidFill>
                <a:latin typeface="Arial"/>
                <a:ea typeface="Arial"/>
                <a:cs typeface="Arial"/>
                <a:sym typeface="Arial"/>
              </a:defRPr>
            </a:lvl9pPr>
          </a:lstStyle>
          <a:p>
            <a:r>
              <a:rPr lang="en-US" sz="3200" b="1" dirty="0">
                <a:solidFill>
                  <a:srgbClr val="0070C0"/>
                </a:solidFill>
              </a:rPr>
              <a:t>Resources maintained and  Education &amp; Outreach</a:t>
            </a:r>
          </a:p>
        </p:txBody>
      </p:sp>
      <p:pic>
        <p:nvPicPr>
          <p:cNvPr id="5" name="Google Shape;459;p57" descr="Graphical user interface&#10;&#10;Description automatically generated">
            <a:extLst>
              <a:ext uri="{FF2B5EF4-FFF2-40B4-BE49-F238E27FC236}">
                <a16:creationId xmlns:a16="http://schemas.microsoft.com/office/drawing/2014/main" id="{A8F0C0CB-82AD-64FC-B5B9-0D937E6F6354}"/>
              </a:ext>
            </a:extLst>
          </p:cNvPr>
          <p:cNvPicPr preferRelativeResize="0"/>
          <p:nvPr/>
        </p:nvPicPr>
        <p:blipFill rotWithShape="1">
          <a:blip r:embed="rId5">
            <a:alphaModFix/>
          </a:blip>
          <a:srcRect r="24138"/>
          <a:stretch/>
        </p:blipFill>
        <p:spPr>
          <a:xfrm>
            <a:off x="6858405" y="3987309"/>
            <a:ext cx="5023142" cy="2746771"/>
          </a:xfrm>
          <a:prstGeom prst="rect">
            <a:avLst/>
          </a:prstGeom>
          <a:noFill/>
          <a:ln>
            <a:noFill/>
          </a:ln>
        </p:spPr>
      </p:pic>
      <p:sp>
        <p:nvSpPr>
          <p:cNvPr id="6" name="Google Shape;460;p57">
            <a:extLst>
              <a:ext uri="{FF2B5EF4-FFF2-40B4-BE49-F238E27FC236}">
                <a16:creationId xmlns:a16="http://schemas.microsoft.com/office/drawing/2014/main" id="{931C4171-0531-E9C6-9233-37E84FBED98F}"/>
              </a:ext>
            </a:extLst>
          </p:cNvPr>
          <p:cNvSpPr txBox="1"/>
          <p:nvPr/>
        </p:nvSpPr>
        <p:spPr>
          <a:xfrm>
            <a:off x="4984924" y="3311169"/>
            <a:ext cx="3563100" cy="6421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 sz="1600" i="1" dirty="0">
                <a:latin typeface="Tahoma"/>
                <a:ea typeface="Tahoma"/>
                <a:cs typeface="Tahoma"/>
                <a:sym typeface="Tahoma"/>
              </a:rPr>
              <a:t>Original put together by an SIS Summer Student Lewis O’Driscoll</a:t>
            </a:r>
            <a:endParaRPr sz="1600" i="1" dirty="0">
              <a:latin typeface="Tahoma"/>
              <a:ea typeface="Tahoma"/>
              <a:cs typeface="Tahoma"/>
              <a:sym typeface="Tahoma"/>
            </a:endParaRPr>
          </a:p>
        </p:txBody>
      </p:sp>
      <p:sp>
        <p:nvSpPr>
          <p:cNvPr id="8" name="Oval 7">
            <a:extLst>
              <a:ext uri="{FF2B5EF4-FFF2-40B4-BE49-F238E27FC236}">
                <a16:creationId xmlns:a16="http://schemas.microsoft.com/office/drawing/2014/main" id="{187B9E8C-4F98-1DAD-2E28-D862C1538C37}"/>
              </a:ext>
            </a:extLst>
          </p:cNvPr>
          <p:cNvSpPr/>
          <p:nvPr/>
        </p:nvSpPr>
        <p:spPr>
          <a:xfrm>
            <a:off x="6914848" y="5808135"/>
            <a:ext cx="733705" cy="3433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2222"/>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9"/>
          <p:cNvSpPr txBox="1">
            <a:spLocks noGrp="1"/>
          </p:cNvSpPr>
          <p:nvPr>
            <p:ph type="title"/>
          </p:nvPr>
        </p:nvSpPr>
        <p:spPr>
          <a:xfrm>
            <a:off x="3589074" y="221262"/>
            <a:ext cx="5006686" cy="4636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dirty="0">
                <a:solidFill>
                  <a:srgbClr val="0070C0"/>
                </a:solidFill>
              </a:rPr>
              <a:t>The RoadMap</a:t>
            </a:r>
            <a:endParaRPr lang="en-US" sz="3200" b="1">
              <a:solidFill>
                <a:srgbClr val="0070C0"/>
              </a:solidFill>
            </a:endParaRPr>
          </a:p>
        </p:txBody>
      </p:sp>
      <p:sp>
        <p:nvSpPr>
          <p:cNvPr id="369" name="Google Shape;369;p49"/>
          <p:cNvSpPr txBox="1"/>
          <p:nvPr/>
        </p:nvSpPr>
        <p:spPr>
          <a:xfrm>
            <a:off x="377720" y="6164523"/>
            <a:ext cx="3294450" cy="36157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 sz="1400" u="sng">
                <a:solidFill>
                  <a:schemeClr val="hlink"/>
                </a:solidFill>
                <a:hlinkClick r:id="rId3"/>
              </a:rPr>
              <a:t>https://github.com/SasView/documents</a:t>
            </a:r>
            <a:endParaRPr sz="1400"/>
          </a:p>
          <a:p>
            <a:pPr algn="ctr"/>
            <a:endParaRPr sz="1400"/>
          </a:p>
        </p:txBody>
      </p:sp>
      <p:pic>
        <p:nvPicPr>
          <p:cNvPr id="370" name="Google Shape;370;p49"/>
          <p:cNvPicPr preferRelativeResize="0"/>
          <p:nvPr/>
        </p:nvPicPr>
        <p:blipFill>
          <a:blip r:embed="rId4">
            <a:alphaModFix/>
          </a:blip>
          <a:stretch>
            <a:fillRect/>
          </a:stretch>
        </p:blipFill>
        <p:spPr>
          <a:xfrm>
            <a:off x="4014153" y="1219048"/>
            <a:ext cx="3988381" cy="2966468"/>
          </a:xfrm>
          <a:prstGeom prst="rect">
            <a:avLst/>
          </a:prstGeom>
          <a:noFill/>
          <a:ln>
            <a:noFill/>
          </a:ln>
        </p:spPr>
      </p:pic>
      <p:pic>
        <p:nvPicPr>
          <p:cNvPr id="371" name="Google Shape;371;p49"/>
          <p:cNvPicPr preferRelativeResize="0"/>
          <p:nvPr/>
        </p:nvPicPr>
        <p:blipFill>
          <a:blip r:embed="rId5">
            <a:alphaModFix/>
          </a:blip>
          <a:stretch>
            <a:fillRect/>
          </a:stretch>
        </p:blipFill>
        <p:spPr>
          <a:xfrm>
            <a:off x="159023" y="822315"/>
            <a:ext cx="3618417" cy="3359376"/>
          </a:xfrm>
          <a:prstGeom prst="rect">
            <a:avLst/>
          </a:prstGeom>
          <a:noFill/>
          <a:ln>
            <a:noFill/>
          </a:ln>
        </p:spPr>
      </p:pic>
      <p:sp>
        <p:nvSpPr>
          <p:cNvPr id="372" name="Google Shape;372;p49"/>
          <p:cNvSpPr txBox="1"/>
          <p:nvPr/>
        </p:nvSpPr>
        <p:spPr>
          <a:xfrm>
            <a:off x="7946621" y="1139713"/>
            <a:ext cx="4076153" cy="3033543"/>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 sz="2000" b="1" dirty="0">
                <a:latin typeface="Tahoma"/>
                <a:ea typeface="Tahoma"/>
                <a:cs typeface="Tahoma"/>
                <a:sym typeface="Tahoma"/>
              </a:rPr>
              <a:t>Living document</a:t>
            </a:r>
            <a:endParaRPr lang="en-US" sz="2000" b="1" dirty="0">
              <a:latin typeface="Tahoma"/>
              <a:ea typeface="Tahoma"/>
              <a:cs typeface="Tahoma"/>
            </a:endParaRPr>
          </a:p>
          <a:p>
            <a:pPr algn="ctr"/>
            <a:endParaRPr lang="en" sz="2000" b="1" dirty="0">
              <a:latin typeface="Tahoma"/>
              <a:ea typeface="Tahoma"/>
              <a:cs typeface="Tahoma"/>
              <a:sym typeface="Tahoma"/>
            </a:endParaRPr>
          </a:p>
          <a:p>
            <a:pPr algn="ctr"/>
            <a:r>
              <a:rPr lang="en" sz="2000" b="1" dirty="0">
                <a:latin typeface="Tahoma"/>
                <a:ea typeface="Tahoma"/>
                <a:cs typeface="Tahoma"/>
                <a:sym typeface="Tahoma"/>
              </a:rPr>
              <a:t>Guides and tracks developers' work</a:t>
            </a:r>
          </a:p>
          <a:p>
            <a:pPr algn="ctr"/>
            <a:r>
              <a:rPr lang="en" sz="2000" b="1" dirty="0">
                <a:latin typeface="Tahoma"/>
                <a:ea typeface="Tahoma"/>
                <a:cs typeface="Tahoma"/>
                <a:sym typeface="Tahoma"/>
              </a:rPr>
              <a:t>Helps find candidate projects for funding.</a:t>
            </a:r>
            <a:endParaRPr sz="2000" b="1">
              <a:latin typeface="Tahoma"/>
              <a:ea typeface="Tahoma"/>
              <a:cs typeface="Tahoma"/>
            </a:endParaRPr>
          </a:p>
          <a:p>
            <a:pPr algn="ctr"/>
            <a:endParaRPr lang="en" sz="2000" b="1" dirty="0">
              <a:latin typeface="Tahoma"/>
              <a:ea typeface="Tahoma"/>
              <a:cs typeface="Tahoma"/>
              <a:sym typeface="Tahoma"/>
            </a:endParaRPr>
          </a:p>
          <a:p>
            <a:pPr algn="ctr"/>
            <a:endParaRPr lang="en" sz="2000" b="1" dirty="0">
              <a:latin typeface="Tahoma"/>
              <a:ea typeface="Tahoma"/>
              <a:cs typeface="Tahoma"/>
              <a:sym typeface="Tahoma"/>
            </a:endParaRPr>
          </a:p>
          <a:p>
            <a:pPr algn="ctr"/>
            <a:r>
              <a:rPr lang="en" sz="2000" b="1" dirty="0">
                <a:latin typeface="Tahoma"/>
                <a:ea typeface="Tahoma"/>
                <a:cs typeface="Tahoma"/>
                <a:sym typeface="Tahoma"/>
              </a:rPr>
              <a:t>Discussed and updated at each Code Camp.</a:t>
            </a:r>
            <a:endParaRPr sz="2000" b="1">
              <a:latin typeface="Tahoma"/>
              <a:ea typeface="Tahoma"/>
              <a:cs typeface="Tahoma"/>
            </a:endParaRPr>
          </a:p>
        </p:txBody>
      </p:sp>
      <p:sp>
        <p:nvSpPr>
          <p:cNvPr id="2" name="TextBox 1">
            <a:extLst>
              <a:ext uri="{FF2B5EF4-FFF2-40B4-BE49-F238E27FC236}">
                <a16:creationId xmlns:a16="http://schemas.microsoft.com/office/drawing/2014/main" id="{9B34DB37-EC3A-7A27-36B0-8ECE08565AAD}"/>
              </a:ext>
            </a:extLst>
          </p:cNvPr>
          <p:cNvSpPr txBox="1"/>
          <p:nvPr/>
        </p:nvSpPr>
        <p:spPr>
          <a:xfrm>
            <a:off x="374380" y="4629963"/>
            <a:ext cx="6504352" cy="461665"/>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Hope to update after these discussions!!</a:t>
            </a:r>
          </a:p>
        </p:txBody>
      </p:sp>
      <p:sp>
        <p:nvSpPr>
          <p:cNvPr id="9" name="TextBox 8">
            <a:extLst>
              <a:ext uri="{FF2B5EF4-FFF2-40B4-BE49-F238E27FC236}">
                <a16:creationId xmlns:a16="http://schemas.microsoft.com/office/drawing/2014/main" id="{C9249363-C97F-C24F-9E3B-CF39658D7032}"/>
              </a:ext>
            </a:extLst>
          </p:cNvPr>
          <p:cNvSpPr txBox="1"/>
          <p:nvPr/>
        </p:nvSpPr>
        <p:spPr>
          <a:xfrm>
            <a:off x="5595491" y="5328463"/>
            <a:ext cx="6504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70C0"/>
                </a:solidFill>
              </a:rPr>
              <a:t>Think about different Workflows and how to implement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58"/>
          <p:cNvPicPr preferRelativeResize="0"/>
          <p:nvPr/>
        </p:nvPicPr>
        <p:blipFill>
          <a:blip r:embed="rId3">
            <a:alphaModFix/>
          </a:blip>
          <a:stretch>
            <a:fillRect/>
          </a:stretch>
        </p:blipFill>
        <p:spPr>
          <a:xfrm>
            <a:off x="8440070" y="900991"/>
            <a:ext cx="3312369" cy="2378443"/>
          </a:xfrm>
          <a:prstGeom prst="rect">
            <a:avLst/>
          </a:prstGeom>
          <a:noFill/>
          <a:ln>
            <a:noFill/>
          </a:ln>
        </p:spPr>
      </p:pic>
      <p:sp>
        <p:nvSpPr>
          <p:cNvPr id="467" name="Google Shape;467;p58"/>
          <p:cNvSpPr txBox="1">
            <a:spLocks noGrp="1"/>
          </p:cNvSpPr>
          <p:nvPr>
            <p:ph type="title"/>
          </p:nvPr>
        </p:nvSpPr>
        <p:spPr>
          <a:xfrm>
            <a:off x="3215992" y="206070"/>
            <a:ext cx="4929075" cy="382506"/>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a:solidFill>
                  <a:srgbClr val="0070C0"/>
                </a:solidFill>
              </a:rPr>
              <a:t>Come and Join the Fun!</a:t>
            </a:r>
            <a:endParaRPr sz="3200" b="1">
              <a:solidFill>
                <a:srgbClr val="0070C0"/>
              </a:solidFill>
            </a:endParaRPr>
          </a:p>
        </p:txBody>
      </p:sp>
      <p:pic>
        <p:nvPicPr>
          <p:cNvPr id="468" name="Google Shape;468;p58"/>
          <p:cNvPicPr preferRelativeResize="0"/>
          <p:nvPr/>
        </p:nvPicPr>
        <p:blipFill>
          <a:blip r:embed="rId4">
            <a:alphaModFix/>
          </a:blip>
          <a:stretch>
            <a:fillRect/>
          </a:stretch>
        </p:blipFill>
        <p:spPr>
          <a:xfrm>
            <a:off x="110664" y="1154346"/>
            <a:ext cx="3107751" cy="2336099"/>
          </a:xfrm>
          <a:prstGeom prst="rect">
            <a:avLst/>
          </a:prstGeom>
          <a:noFill/>
          <a:ln>
            <a:noFill/>
          </a:ln>
        </p:spPr>
      </p:pic>
      <p:pic>
        <p:nvPicPr>
          <p:cNvPr id="469" name="Google Shape;469;p58"/>
          <p:cNvPicPr preferRelativeResize="0"/>
          <p:nvPr/>
        </p:nvPicPr>
        <p:blipFill>
          <a:blip r:embed="rId5">
            <a:alphaModFix/>
          </a:blip>
          <a:stretch>
            <a:fillRect/>
          </a:stretch>
        </p:blipFill>
        <p:spPr>
          <a:xfrm>
            <a:off x="184880" y="4234952"/>
            <a:ext cx="3257279" cy="2233062"/>
          </a:xfrm>
          <a:prstGeom prst="rect">
            <a:avLst/>
          </a:prstGeom>
          <a:noFill/>
          <a:ln>
            <a:noFill/>
          </a:ln>
        </p:spPr>
      </p:pic>
      <p:pic>
        <p:nvPicPr>
          <p:cNvPr id="470" name="Google Shape;470;p58"/>
          <p:cNvPicPr preferRelativeResize="0"/>
          <p:nvPr/>
        </p:nvPicPr>
        <p:blipFill>
          <a:blip r:embed="rId6">
            <a:alphaModFix/>
          </a:blip>
          <a:stretch>
            <a:fillRect/>
          </a:stretch>
        </p:blipFill>
        <p:spPr>
          <a:xfrm>
            <a:off x="8408021" y="4005077"/>
            <a:ext cx="3284125" cy="2470155"/>
          </a:xfrm>
          <a:prstGeom prst="rect">
            <a:avLst/>
          </a:prstGeom>
          <a:noFill/>
          <a:ln>
            <a:noFill/>
          </a:ln>
        </p:spPr>
      </p:pic>
      <p:grpSp>
        <p:nvGrpSpPr>
          <p:cNvPr id="3" name="Group 2">
            <a:extLst>
              <a:ext uri="{FF2B5EF4-FFF2-40B4-BE49-F238E27FC236}">
                <a16:creationId xmlns:a16="http://schemas.microsoft.com/office/drawing/2014/main" id="{E1C75B50-0A17-6F04-CBA7-2F1AEDC3DEAF}"/>
              </a:ext>
            </a:extLst>
          </p:cNvPr>
          <p:cNvGrpSpPr/>
          <p:nvPr/>
        </p:nvGrpSpPr>
        <p:grpSpPr>
          <a:xfrm>
            <a:off x="3313090" y="785321"/>
            <a:ext cx="4564918" cy="4063067"/>
            <a:chOff x="2579312" y="1949488"/>
            <a:chExt cx="4564918" cy="4063067"/>
          </a:xfrm>
        </p:grpSpPr>
        <p:sp>
          <p:nvSpPr>
            <p:cNvPr id="472" name="Google Shape;472;p58"/>
            <p:cNvSpPr/>
            <p:nvPr/>
          </p:nvSpPr>
          <p:spPr>
            <a:xfrm>
              <a:off x="2604311" y="2046208"/>
              <a:ext cx="4515529" cy="3122302"/>
            </a:xfrm>
            <a:prstGeom prst="rect">
              <a:avLst/>
            </a:prstGeom>
            <a:solidFill>
              <a:srgbClr val="FFFFFF">
                <a:alpha val="68440"/>
              </a:srgb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endParaRPr sz="1050"/>
            </a:p>
          </p:txBody>
        </p:sp>
        <p:sp>
          <p:nvSpPr>
            <p:cNvPr id="473" name="Google Shape;473;p58"/>
            <p:cNvSpPr txBox="1"/>
            <p:nvPr/>
          </p:nvSpPr>
          <p:spPr>
            <a:xfrm>
              <a:off x="2579312" y="1949488"/>
              <a:ext cx="4564918" cy="406306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nSpc>
                  <a:spcPct val="110000"/>
                </a:lnSpc>
                <a:spcBef>
                  <a:spcPts val="1125"/>
                </a:spcBef>
                <a:buClr>
                  <a:schemeClr val="dk1"/>
                </a:buClr>
                <a:buSzPts val="1100"/>
              </a:pPr>
              <a:r>
                <a:rPr lang="en" sz="1200" b="1" dirty="0">
                  <a:solidFill>
                    <a:srgbClr val="404040"/>
                  </a:solidFill>
                  <a:latin typeface="Helvetica Neue"/>
                  <a:ea typeface="Helvetica Neue"/>
                  <a:cs typeface="Helvetica Neue"/>
                  <a:sym typeface="Helvetica Neue"/>
                </a:rPr>
                <a:t>Things people are saying about </a:t>
              </a:r>
              <a:r>
                <a:rPr lang="en" sz="1200" b="1" dirty="0" err="1">
                  <a:solidFill>
                    <a:srgbClr val="404040"/>
                  </a:solidFill>
                  <a:latin typeface="Helvetica Neue"/>
                  <a:ea typeface="Helvetica Neue"/>
                  <a:cs typeface="Helvetica Neue"/>
                  <a:sym typeface="Helvetica Neue"/>
                </a:rPr>
                <a:t>SansView</a:t>
              </a:r>
              <a:r>
                <a:rPr lang="en" sz="1200" b="1" dirty="0">
                  <a:solidFill>
                    <a:srgbClr val="404040"/>
                  </a:solidFill>
                  <a:latin typeface="Helvetica Neue"/>
                  <a:ea typeface="Helvetica Neue"/>
                  <a:cs typeface="Helvetica Neue"/>
                  <a:sym typeface="Helvetica Neue"/>
                </a:rPr>
                <a:t>/</a:t>
              </a:r>
              <a:r>
                <a:rPr lang="en" sz="1200" b="1" dirty="0" err="1">
                  <a:solidFill>
                    <a:srgbClr val="404040"/>
                  </a:solidFill>
                  <a:latin typeface="Helvetica Neue"/>
                  <a:ea typeface="Helvetica Neue"/>
                  <a:cs typeface="Helvetica Neue"/>
                  <a:sym typeface="Helvetica Neue"/>
                </a:rPr>
                <a:t>SasView</a:t>
              </a:r>
              <a:endParaRPr lang="en-US" sz="1200" b="1" dirty="0" err="1">
                <a:solidFill>
                  <a:srgbClr val="404040"/>
                </a:solidFill>
                <a:latin typeface="Helvetica Neue"/>
                <a:ea typeface="Helvetica Neue"/>
                <a:cs typeface="Helvetica Neue"/>
              </a:endParaRPr>
            </a:p>
            <a:p>
              <a:pPr marL="342900" indent="-219075">
                <a:lnSpc>
                  <a:spcPct val="115000"/>
                </a:lnSpc>
                <a:spcBef>
                  <a:spcPts val="600"/>
                </a:spcBef>
                <a:buClr>
                  <a:srgbClr val="404040"/>
                </a:buClr>
                <a:buSzPts val="1000"/>
                <a:buFont typeface="Lora"/>
                <a:buChar char="●"/>
              </a:pPr>
              <a:r>
                <a:rPr lang="en" sz="1200" b="1" i="1" dirty="0">
                  <a:solidFill>
                    <a:srgbClr val="404040"/>
                  </a:solidFill>
                  <a:latin typeface="Lora"/>
                  <a:ea typeface="Lora"/>
                  <a:cs typeface="Lora"/>
                  <a:sym typeface="Lora"/>
                </a:rPr>
                <a:t>‘</a:t>
              </a:r>
              <a:r>
                <a:rPr lang="en" sz="1200" b="1" i="1" dirty="0" err="1">
                  <a:solidFill>
                    <a:srgbClr val="404040"/>
                  </a:solidFill>
                  <a:latin typeface="Lora"/>
                  <a:ea typeface="Lora"/>
                  <a:cs typeface="Lora"/>
                  <a:sym typeface="Lora"/>
                </a:rPr>
                <a:t>SansView</a:t>
              </a:r>
              <a:r>
                <a:rPr lang="en" sz="1200" b="1" i="1" dirty="0">
                  <a:solidFill>
                    <a:srgbClr val="404040"/>
                  </a:solidFill>
                  <a:latin typeface="Lora"/>
                  <a:ea typeface="Lora"/>
                  <a:cs typeface="Lora"/>
                  <a:sym typeface="Lora"/>
                </a:rPr>
                <a:t> is a very helpful tool, very complete and easy to use’</a:t>
              </a:r>
              <a:r>
                <a:rPr lang="en" sz="1200" b="1" dirty="0">
                  <a:solidFill>
                    <a:srgbClr val="404040"/>
                  </a:solidFill>
                  <a:latin typeface="Lora"/>
                  <a:ea typeface="Lora"/>
                  <a:cs typeface="Lora"/>
                  <a:sym typeface="Lora"/>
                </a:rPr>
                <a:t> - Niki</a:t>
              </a:r>
              <a:endParaRPr sz="1200" b="1" dirty="0">
                <a:solidFill>
                  <a:srgbClr val="404040"/>
                </a:solidFill>
                <a:latin typeface="Lora"/>
                <a:ea typeface="Lora"/>
                <a:cs typeface="Lora"/>
              </a:endParaRPr>
            </a:p>
            <a:p>
              <a:pPr marL="342900" indent="-219075">
                <a:lnSpc>
                  <a:spcPct val="115000"/>
                </a:lnSpc>
                <a:buClr>
                  <a:srgbClr val="404040"/>
                </a:buClr>
                <a:buSzPts val="1000"/>
                <a:buFont typeface="Lora"/>
                <a:buChar char="●"/>
              </a:pPr>
              <a:r>
                <a:rPr lang="en" sz="1200" b="1" i="1" dirty="0">
                  <a:solidFill>
                    <a:srgbClr val="404040"/>
                  </a:solidFill>
                  <a:latin typeface="Lora"/>
                  <a:ea typeface="Lora"/>
                  <a:cs typeface="Lora"/>
                  <a:sym typeface="Lora"/>
                </a:rPr>
                <a:t>‘I want to thank you for this amazing software. It’s UI and options make the interpretation of spectra easier and faster’</a:t>
              </a:r>
              <a:r>
                <a:rPr lang="en" sz="1200" b="1" dirty="0">
                  <a:solidFill>
                    <a:srgbClr val="404040"/>
                  </a:solidFill>
                  <a:latin typeface="Lora"/>
                  <a:ea typeface="Lora"/>
                  <a:cs typeface="Lora"/>
                  <a:sym typeface="Lora"/>
                </a:rPr>
                <a:t> - Philippe</a:t>
              </a:r>
              <a:endParaRPr sz="1200" b="1" dirty="0">
                <a:solidFill>
                  <a:srgbClr val="404040"/>
                </a:solidFill>
                <a:latin typeface="Lora"/>
                <a:ea typeface="Lora"/>
                <a:cs typeface="Lora"/>
              </a:endParaRPr>
            </a:p>
            <a:p>
              <a:pPr marL="342900" indent="-219075">
                <a:lnSpc>
                  <a:spcPct val="115000"/>
                </a:lnSpc>
                <a:buClr>
                  <a:srgbClr val="404040"/>
                </a:buClr>
                <a:buSzPts val="1000"/>
                <a:buFont typeface="Lora"/>
                <a:buChar char="●"/>
              </a:pPr>
              <a:r>
                <a:rPr lang="en" sz="1200" b="1" i="1" dirty="0">
                  <a:solidFill>
                    <a:srgbClr val="404040"/>
                  </a:solidFill>
                  <a:latin typeface="Lora"/>
                  <a:ea typeface="Lora"/>
                  <a:cs typeface="Lora"/>
                  <a:sym typeface="Lora"/>
                </a:rPr>
                <a:t>‘I really like the </a:t>
              </a:r>
              <a:r>
                <a:rPr lang="en" sz="1200" b="1" i="1" dirty="0" err="1">
                  <a:solidFill>
                    <a:srgbClr val="404040"/>
                  </a:solidFill>
                  <a:latin typeface="Lora"/>
                  <a:ea typeface="Lora"/>
                  <a:cs typeface="Lora"/>
                  <a:sym typeface="Lora"/>
                </a:rPr>
                <a:t>SasView</a:t>
              </a:r>
              <a:r>
                <a:rPr lang="en" sz="1200" b="1" i="1" dirty="0">
                  <a:solidFill>
                    <a:srgbClr val="404040"/>
                  </a:solidFill>
                  <a:latin typeface="Lora"/>
                  <a:ea typeface="Lora"/>
                  <a:cs typeface="Lora"/>
                  <a:sym typeface="Lora"/>
                </a:rPr>
                <a:t> software’</a:t>
              </a:r>
              <a:r>
                <a:rPr lang="en" sz="1200" b="1" dirty="0">
                  <a:solidFill>
                    <a:srgbClr val="404040"/>
                  </a:solidFill>
                  <a:latin typeface="Lora"/>
                  <a:ea typeface="Lora"/>
                  <a:cs typeface="Lora"/>
                  <a:sym typeface="Lora"/>
                </a:rPr>
                <a:t> - Martin</a:t>
              </a:r>
              <a:endParaRPr sz="1200" b="1" dirty="0">
                <a:solidFill>
                  <a:srgbClr val="404040"/>
                </a:solidFill>
                <a:latin typeface="Lora"/>
                <a:ea typeface="Lora"/>
                <a:cs typeface="Lora"/>
              </a:endParaRPr>
            </a:p>
            <a:p>
              <a:pPr marL="342900" indent="-219075">
                <a:lnSpc>
                  <a:spcPct val="115000"/>
                </a:lnSpc>
                <a:buClr>
                  <a:srgbClr val="404040"/>
                </a:buClr>
                <a:buSzPts val="1000"/>
                <a:buFont typeface="Lora"/>
                <a:buChar char="●"/>
              </a:pPr>
              <a:r>
                <a:rPr lang="en" sz="1200" b="1" i="1" dirty="0">
                  <a:solidFill>
                    <a:srgbClr val="404040"/>
                  </a:solidFill>
                  <a:latin typeface="Lora"/>
                  <a:ea typeface="Lora"/>
                  <a:cs typeface="Lora"/>
                  <a:sym typeface="Lora"/>
                </a:rPr>
                <a:t>‘I have found </a:t>
              </a:r>
              <a:r>
                <a:rPr lang="en" sz="1200" b="1" i="1" dirty="0" err="1">
                  <a:solidFill>
                    <a:srgbClr val="404040"/>
                  </a:solidFill>
                  <a:latin typeface="Lora"/>
                  <a:ea typeface="Lora"/>
                  <a:cs typeface="Lora"/>
                  <a:sym typeface="Lora"/>
                </a:rPr>
                <a:t>SasView</a:t>
              </a:r>
              <a:r>
                <a:rPr lang="en" sz="1200" b="1" i="1" dirty="0">
                  <a:solidFill>
                    <a:srgbClr val="404040"/>
                  </a:solidFill>
                  <a:latin typeface="Lora"/>
                  <a:ea typeface="Lora"/>
                  <a:cs typeface="Lora"/>
                  <a:sym typeface="Lora"/>
                </a:rPr>
                <a:t> very easy to use and the batch fit function is a wonderful time saving tool. I can finally stop making painful excel macros!’</a:t>
              </a:r>
              <a:r>
                <a:rPr lang="en" sz="1200" b="1" dirty="0">
                  <a:solidFill>
                    <a:srgbClr val="404040"/>
                  </a:solidFill>
                  <a:latin typeface="Lora"/>
                  <a:ea typeface="Lora"/>
                  <a:cs typeface="Lora"/>
                  <a:sym typeface="Lora"/>
                </a:rPr>
                <a:t> - Andrew</a:t>
              </a:r>
              <a:endParaRPr sz="1200" b="1" dirty="0">
                <a:solidFill>
                  <a:srgbClr val="404040"/>
                </a:solidFill>
                <a:latin typeface="Lora"/>
                <a:ea typeface="Lora"/>
                <a:cs typeface="Lora"/>
              </a:endParaRPr>
            </a:p>
            <a:p>
              <a:pPr marL="342900" indent="-219075">
                <a:lnSpc>
                  <a:spcPct val="115000"/>
                </a:lnSpc>
                <a:buClr>
                  <a:srgbClr val="404040"/>
                </a:buClr>
                <a:buSzPts val="1000"/>
                <a:buFont typeface="Lora"/>
                <a:buChar char="●"/>
              </a:pPr>
              <a:r>
                <a:rPr lang="en" sz="1200" b="1" i="1" dirty="0">
                  <a:solidFill>
                    <a:srgbClr val="404040"/>
                  </a:solidFill>
                  <a:latin typeface="Lora"/>
                  <a:ea typeface="Lora"/>
                  <a:cs typeface="Lora"/>
                  <a:sym typeface="Lora"/>
                </a:rPr>
                <a:t>‘Within 30 seconds…I am completely converted to </a:t>
              </a:r>
              <a:r>
                <a:rPr lang="en" sz="1200" b="1" i="1" dirty="0" err="1">
                  <a:solidFill>
                    <a:srgbClr val="404040"/>
                  </a:solidFill>
                  <a:latin typeface="Lora"/>
                  <a:ea typeface="Lora"/>
                  <a:cs typeface="Lora"/>
                  <a:sym typeface="Lora"/>
                </a:rPr>
                <a:t>SasView</a:t>
              </a:r>
              <a:r>
                <a:rPr lang="en" sz="1200" b="1" i="1" dirty="0">
                  <a:solidFill>
                    <a:srgbClr val="404040"/>
                  </a:solidFill>
                  <a:latin typeface="Lora"/>
                  <a:ea typeface="Lora"/>
                  <a:cs typeface="Lora"/>
                  <a:sym typeface="Lora"/>
                </a:rPr>
                <a:t>!’</a:t>
              </a:r>
              <a:r>
                <a:rPr lang="en" sz="1200" b="1" dirty="0">
                  <a:solidFill>
                    <a:srgbClr val="404040"/>
                  </a:solidFill>
                  <a:latin typeface="Lora"/>
                  <a:ea typeface="Lora"/>
                  <a:cs typeface="Lora"/>
                  <a:sym typeface="Lora"/>
                </a:rPr>
                <a:t> - Mike</a:t>
              </a:r>
              <a:endParaRPr sz="1200" b="1" dirty="0">
                <a:solidFill>
                  <a:srgbClr val="404040"/>
                </a:solidFill>
                <a:latin typeface="Lora"/>
                <a:ea typeface="Lora"/>
                <a:cs typeface="Lora"/>
              </a:endParaRPr>
            </a:p>
            <a:p>
              <a:pPr marL="342900" indent="-219075">
                <a:lnSpc>
                  <a:spcPct val="115000"/>
                </a:lnSpc>
                <a:buClr>
                  <a:srgbClr val="404040"/>
                </a:buClr>
                <a:buSzPts val="1000"/>
                <a:buFont typeface="Lora"/>
                <a:buChar char="●"/>
              </a:pPr>
              <a:r>
                <a:rPr lang="en" sz="1200" b="1" i="1" dirty="0">
                  <a:solidFill>
                    <a:srgbClr val="404040"/>
                  </a:solidFill>
                  <a:latin typeface="Lora"/>
                  <a:ea typeface="Lora"/>
                  <a:cs typeface="Lora"/>
                  <a:sym typeface="Lora"/>
                </a:rPr>
                <a:t>‘Thank you for creating and maintaining </a:t>
              </a:r>
              <a:r>
                <a:rPr lang="en" sz="1200" b="1" i="1" dirty="0" err="1">
                  <a:solidFill>
                    <a:srgbClr val="404040"/>
                  </a:solidFill>
                  <a:latin typeface="Lora"/>
                  <a:ea typeface="Lora"/>
                  <a:cs typeface="Lora"/>
                  <a:sym typeface="Lora"/>
                </a:rPr>
                <a:t>SasView</a:t>
              </a:r>
              <a:r>
                <a:rPr lang="en" sz="1200" b="1" i="1" dirty="0">
                  <a:solidFill>
                    <a:srgbClr val="404040"/>
                  </a:solidFill>
                  <a:latin typeface="Lora"/>
                  <a:ea typeface="Lora"/>
                  <a:cs typeface="Lora"/>
                  <a:sym typeface="Lora"/>
                </a:rPr>
                <a:t>. It is an incredibly helpful tool, and I use it regularly’</a:t>
              </a:r>
              <a:r>
                <a:rPr lang="en" sz="1200" b="1" dirty="0">
                  <a:solidFill>
                    <a:srgbClr val="404040"/>
                  </a:solidFill>
                  <a:latin typeface="Lora"/>
                  <a:ea typeface="Lora"/>
                  <a:cs typeface="Lora"/>
                  <a:sym typeface="Lora"/>
                </a:rPr>
                <a:t> - Pasha</a:t>
              </a:r>
              <a:endParaRPr sz="1200" b="1" dirty="0">
                <a:solidFill>
                  <a:srgbClr val="404040"/>
                </a:solidFill>
                <a:latin typeface="Lora"/>
                <a:ea typeface="Lora"/>
                <a:cs typeface="Lora"/>
              </a:endParaRPr>
            </a:p>
            <a:p>
              <a:pPr>
                <a:spcBef>
                  <a:spcPts val="600"/>
                </a:spcBef>
              </a:pPr>
              <a:endParaRPr lang="en" sz="1200" b="1">
                <a:latin typeface="Tahoma"/>
                <a:ea typeface="Tahoma"/>
                <a:cs typeface="Tahoma"/>
              </a:endParaRPr>
            </a:p>
          </p:txBody>
        </p:sp>
      </p:grpSp>
      <p:pic>
        <p:nvPicPr>
          <p:cNvPr id="2" name="Picture 1">
            <a:extLst>
              <a:ext uri="{FF2B5EF4-FFF2-40B4-BE49-F238E27FC236}">
                <a16:creationId xmlns:a16="http://schemas.microsoft.com/office/drawing/2014/main" id="{87F2DBD1-19FA-C444-EAC7-ED2A17137A88}"/>
              </a:ext>
            </a:extLst>
          </p:cNvPr>
          <p:cNvPicPr>
            <a:picLocks noChangeAspect="1"/>
          </p:cNvPicPr>
          <p:nvPr/>
        </p:nvPicPr>
        <p:blipFill>
          <a:blip r:embed="rId7"/>
          <a:stretch>
            <a:fillRect/>
          </a:stretch>
        </p:blipFill>
        <p:spPr>
          <a:xfrm>
            <a:off x="4162780" y="4345675"/>
            <a:ext cx="3251200" cy="22322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A9E94A-AAC6-EAE5-D153-63EA57F22C5D}"/>
              </a:ext>
            </a:extLst>
          </p:cNvPr>
          <p:cNvPicPr>
            <a:picLocks noChangeAspect="1"/>
          </p:cNvPicPr>
          <p:nvPr/>
        </p:nvPicPr>
        <p:blipFill>
          <a:blip r:embed="rId2"/>
          <a:stretch>
            <a:fillRect/>
          </a:stretch>
        </p:blipFill>
        <p:spPr>
          <a:xfrm>
            <a:off x="2007" y="613487"/>
            <a:ext cx="3506156" cy="1961603"/>
          </a:xfrm>
          <a:prstGeom prst="rect">
            <a:avLst/>
          </a:prstGeom>
        </p:spPr>
      </p:pic>
      <p:sp>
        <p:nvSpPr>
          <p:cNvPr id="7" name="Google Shape;116;p29">
            <a:extLst>
              <a:ext uri="{FF2B5EF4-FFF2-40B4-BE49-F238E27FC236}">
                <a16:creationId xmlns:a16="http://schemas.microsoft.com/office/drawing/2014/main" id="{EA834FB3-49DD-BB2A-5439-62A7BA125EAE}"/>
              </a:ext>
            </a:extLst>
          </p:cNvPr>
          <p:cNvSpPr txBox="1">
            <a:spLocks/>
          </p:cNvSpPr>
          <p:nvPr/>
        </p:nvSpPr>
        <p:spPr>
          <a:xfrm>
            <a:off x="2600733" y="101397"/>
            <a:ext cx="6859461" cy="586372"/>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a:t>Notes from the Speaker (my 5 min)</a:t>
            </a:r>
            <a:endParaRPr lang="en-US" sz="3200"/>
          </a:p>
        </p:txBody>
      </p:sp>
      <p:pic>
        <p:nvPicPr>
          <p:cNvPr id="9" name="Picture 8" descr="Map&#10;&#10;Description automatically generated">
            <a:extLst>
              <a:ext uri="{FF2B5EF4-FFF2-40B4-BE49-F238E27FC236}">
                <a16:creationId xmlns:a16="http://schemas.microsoft.com/office/drawing/2014/main" id="{A4EAE72C-202E-DCC3-A353-7075A457267D}"/>
              </a:ext>
            </a:extLst>
          </p:cNvPr>
          <p:cNvPicPr>
            <a:picLocks noChangeAspect="1"/>
          </p:cNvPicPr>
          <p:nvPr/>
        </p:nvPicPr>
        <p:blipFill>
          <a:blip r:embed="rId3"/>
          <a:stretch>
            <a:fillRect/>
          </a:stretch>
        </p:blipFill>
        <p:spPr>
          <a:xfrm>
            <a:off x="230011" y="2946192"/>
            <a:ext cx="2743200" cy="3632616"/>
          </a:xfrm>
          <a:prstGeom prst="rect">
            <a:avLst/>
          </a:prstGeom>
        </p:spPr>
      </p:pic>
      <p:sp>
        <p:nvSpPr>
          <p:cNvPr id="11" name="Shape 147">
            <a:extLst>
              <a:ext uri="{FF2B5EF4-FFF2-40B4-BE49-F238E27FC236}">
                <a16:creationId xmlns:a16="http://schemas.microsoft.com/office/drawing/2014/main" id="{9EA9F64B-7165-C9B9-9B89-4C8DD0CBB658}"/>
              </a:ext>
            </a:extLst>
          </p:cNvPr>
          <p:cNvSpPr txBox="1">
            <a:spLocks/>
          </p:cNvSpPr>
          <p:nvPr/>
        </p:nvSpPr>
        <p:spPr>
          <a:xfrm>
            <a:off x="3607583" y="749555"/>
            <a:ext cx="7858019" cy="844416"/>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342900" indent="-342900">
              <a:buChar char="•"/>
            </a:pPr>
            <a:r>
              <a:rPr lang="en-US" sz="2400">
                <a:solidFill>
                  <a:srgbClr val="0070C0"/>
                </a:solidFill>
                <a:latin typeface="Tahoma"/>
                <a:ea typeface="Tahoma"/>
                <a:cs typeface="Tahoma"/>
              </a:rPr>
              <a:t>Long standing interest in building SAS and scattering community and collaboration</a:t>
            </a:r>
            <a:endParaRPr lang="en-US"/>
          </a:p>
        </p:txBody>
      </p:sp>
      <p:sp>
        <p:nvSpPr>
          <p:cNvPr id="13" name="TextBox 12">
            <a:extLst>
              <a:ext uri="{FF2B5EF4-FFF2-40B4-BE49-F238E27FC236}">
                <a16:creationId xmlns:a16="http://schemas.microsoft.com/office/drawing/2014/main" id="{27E7B88D-50DC-E92E-C56E-950375AFBAFE}"/>
              </a:ext>
            </a:extLst>
          </p:cNvPr>
          <p:cNvSpPr txBox="1"/>
          <p:nvPr/>
        </p:nvSpPr>
        <p:spPr>
          <a:xfrm>
            <a:off x="4513608" y="1592018"/>
            <a:ext cx="27431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marL="285750" indent="-285750">
              <a:buChar char="•"/>
            </a:pPr>
            <a:r>
              <a:rPr lang="en-US" sz="2000" err="1">
                <a:solidFill>
                  <a:srgbClr val="0070C0"/>
                </a:solidFill>
                <a:latin typeface="Tahoma"/>
                <a:ea typeface="Segoe UI"/>
                <a:cs typeface="Segoe UI"/>
              </a:rPr>
              <a:t>SasView</a:t>
            </a:r>
            <a:endParaRPr lang="en-US" sz="2000" err="1">
              <a:ea typeface="Segoe UI"/>
            </a:endParaRPr>
          </a:p>
          <a:p>
            <a:pPr marL="285750" indent="-285750">
              <a:buChar char="•"/>
            </a:pPr>
            <a:r>
              <a:rPr lang="en-US" sz="2000" err="1">
                <a:solidFill>
                  <a:srgbClr val="0070C0"/>
                </a:solidFill>
                <a:latin typeface="Tahoma"/>
                <a:ea typeface="Segoe UI"/>
                <a:cs typeface="Segoe UI"/>
              </a:rPr>
              <a:t>canSAS</a:t>
            </a:r>
            <a:r>
              <a:rPr lang="en-US" sz="2000">
                <a:latin typeface="Tahoma"/>
                <a:ea typeface="Segoe UI"/>
                <a:cs typeface="Segoe UI"/>
              </a:rPr>
              <a:t>​</a:t>
            </a:r>
            <a:endParaRPr lang="en-US" sz="2000"/>
          </a:p>
          <a:p>
            <a:pPr marL="285750" indent="-285750" rtl="0">
              <a:buChar char="•"/>
            </a:pPr>
            <a:r>
              <a:rPr lang="en-US" sz="2000">
                <a:solidFill>
                  <a:srgbClr val="0070C0"/>
                </a:solidFill>
                <a:latin typeface="Tahoma"/>
                <a:ea typeface="Segoe UI"/>
                <a:cs typeface="Segoe UI"/>
              </a:rPr>
              <a:t>CCP-SAS</a:t>
            </a:r>
            <a:endParaRPr lang="en-US" sz="2000"/>
          </a:p>
        </p:txBody>
      </p:sp>
      <p:pic>
        <p:nvPicPr>
          <p:cNvPr id="15" name="Picture 4" descr="A picture containing diagram&#10;&#10;Description automatically generated">
            <a:extLst>
              <a:ext uri="{FF2B5EF4-FFF2-40B4-BE49-F238E27FC236}">
                <a16:creationId xmlns:a16="http://schemas.microsoft.com/office/drawing/2014/main" id="{AF72FAB1-50D1-A7A1-91B3-1C07297791B5}"/>
              </a:ext>
            </a:extLst>
          </p:cNvPr>
          <p:cNvPicPr>
            <a:picLocks noChangeAspect="1"/>
          </p:cNvPicPr>
          <p:nvPr/>
        </p:nvPicPr>
        <p:blipFill>
          <a:blip r:embed="rId4"/>
          <a:stretch>
            <a:fillRect/>
          </a:stretch>
        </p:blipFill>
        <p:spPr>
          <a:xfrm>
            <a:off x="3158066" y="3771624"/>
            <a:ext cx="4182533" cy="2581473"/>
          </a:xfrm>
          <a:prstGeom prst="rect">
            <a:avLst/>
          </a:prstGeom>
        </p:spPr>
      </p:pic>
      <p:sp>
        <p:nvSpPr>
          <p:cNvPr id="17" name="Text Box 2">
            <a:extLst>
              <a:ext uri="{FF2B5EF4-FFF2-40B4-BE49-F238E27FC236}">
                <a16:creationId xmlns:a16="http://schemas.microsoft.com/office/drawing/2014/main" id="{3DB27DFB-62FA-EC04-43FF-C397649BE99A}"/>
              </a:ext>
            </a:extLst>
          </p:cNvPr>
          <p:cNvSpPr txBox="1">
            <a:spLocks noChangeArrowheads="1"/>
          </p:cNvSpPr>
          <p:nvPr/>
        </p:nvSpPr>
        <p:spPr bwMode="auto">
          <a:xfrm>
            <a:off x="7534780" y="4158810"/>
            <a:ext cx="4114800" cy="2000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r>
              <a:rPr lang="en-US" altLang="en-US" sz="2200" err="1"/>
              <a:t>canSAS</a:t>
            </a:r>
            <a:r>
              <a:rPr lang="en-US" altLang="en-US" sz="2200"/>
              <a:t> V (2007)</a:t>
            </a:r>
            <a:endParaRPr lang="en-US" altLang="en-US" sz="2222"/>
          </a:p>
          <a:p>
            <a:pPr>
              <a:buFontTx/>
              <a:buChar char="•"/>
            </a:pPr>
            <a:r>
              <a:rPr lang="en-US" altLang="en-US" sz="2000">
                <a:sym typeface="Wingdings" panose="05000000000000000000" pitchFamily="2" charset="2"/>
              </a:rPr>
              <a:t> Reduced formats (</a:t>
            </a:r>
            <a:r>
              <a:rPr lang="en-US" altLang="en-US" sz="2000" err="1">
                <a:solidFill>
                  <a:srgbClr val="0070C0"/>
                </a:solidFill>
                <a:sym typeface="Wingdings" panose="05000000000000000000" pitchFamily="2" charset="2"/>
              </a:rPr>
              <a:t>NXcanSAS</a:t>
            </a:r>
            <a:r>
              <a:rPr lang="en-US" altLang="en-US" sz="2000">
                <a:sym typeface="Wingdings" panose="05000000000000000000" pitchFamily="2" charset="2"/>
              </a:rPr>
              <a:t>)</a:t>
            </a:r>
            <a:endParaRPr lang="en-US" altLang="en-US" sz="2000"/>
          </a:p>
          <a:p>
            <a:pPr>
              <a:buFontTx/>
              <a:buChar char="•"/>
            </a:pPr>
            <a:r>
              <a:rPr lang="en-US" altLang="en-US" sz="2000">
                <a:sym typeface="Wingdings" panose="05000000000000000000" pitchFamily="2" charset="2"/>
              </a:rPr>
              <a:t> Inter-facility standards</a:t>
            </a:r>
            <a:endParaRPr lang="en-US" altLang="en-US" sz="2000"/>
          </a:p>
          <a:p>
            <a:pPr>
              <a:buFontTx/>
              <a:buChar char="•"/>
            </a:pPr>
            <a:r>
              <a:rPr lang="en-US" altLang="en-US" sz="2000">
                <a:sym typeface="Wingdings" panose="05000000000000000000" pitchFamily="2" charset="2"/>
              </a:rPr>
              <a:t> SAS portal (</a:t>
            </a:r>
            <a:r>
              <a:rPr lang="en-US" altLang="en-US" sz="2000">
                <a:solidFill>
                  <a:srgbClr val="0070C0"/>
                </a:solidFill>
                <a:sym typeface="Wingdings" panose="05000000000000000000" pitchFamily="2" charset="2"/>
              </a:rPr>
              <a:t>smallangles.org</a:t>
            </a:r>
            <a:r>
              <a:rPr lang="en-US" altLang="en-US" sz="2000">
                <a:sym typeface="Wingdings" panose="05000000000000000000" pitchFamily="2" charset="2"/>
              </a:rPr>
              <a:t>)</a:t>
            </a:r>
            <a:endParaRPr lang="en-US" altLang="en-US" sz="2000"/>
          </a:p>
          <a:p>
            <a:pPr>
              <a:buFontTx/>
              <a:buChar char="•"/>
            </a:pPr>
            <a:r>
              <a:rPr lang="en-US" altLang="en-US" sz="2000">
                <a:sym typeface="Wingdings" panose="05000000000000000000" pitchFamily="2" charset="2"/>
              </a:rPr>
              <a:t> IGOR collaborations</a:t>
            </a:r>
            <a:endParaRPr lang="en-US" altLang="en-US" sz="2000"/>
          </a:p>
          <a:p>
            <a:pPr>
              <a:buFontTx/>
              <a:buChar char="•"/>
            </a:pPr>
            <a:r>
              <a:rPr lang="en-US" altLang="en-US" sz="2000">
                <a:sym typeface="Wingdings" panose="05000000000000000000" pitchFamily="2" charset="2"/>
              </a:rPr>
              <a:t> Facility rep quarterly meetings</a:t>
            </a:r>
            <a:endParaRPr lang="en-US" altLang="en-US" sz="2000"/>
          </a:p>
        </p:txBody>
      </p:sp>
      <p:pic>
        <p:nvPicPr>
          <p:cNvPr id="19" name="Picture 18" descr="Text&#10;&#10;Description automatically generated">
            <a:extLst>
              <a:ext uri="{FF2B5EF4-FFF2-40B4-BE49-F238E27FC236}">
                <a16:creationId xmlns:a16="http://schemas.microsoft.com/office/drawing/2014/main" id="{32BEBA08-3178-0738-55B6-29E6C3DAE6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3864" y="1713833"/>
            <a:ext cx="4503738"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1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9"/>
          <p:cNvSpPr txBox="1">
            <a:spLocks noGrp="1"/>
          </p:cNvSpPr>
          <p:nvPr>
            <p:ph type="ctrTitle"/>
          </p:nvPr>
        </p:nvSpPr>
        <p:spPr>
          <a:xfrm>
            <a:off x="2487221" y="134317"/>
            <a:ext cx="7634816" cy="956370"/>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 sz="3200" b="1" err="1"/>
              <a:t>SasView</a:t>
            </a:r>
            <a:r>
              <a:rPr lang="en" sz="3200" b="1"/>
              <a:t>:</a:t>
            </a:r>
            <a:r>
              <a:rPr lang="en" sz="3200" i="1">
                <a:solidFill>
                  <a:schemeClr val="tx1"/>
                </a:solidFill>
                <a:latin typeface="Times New Roman"/>
              </a:rPr>
              <a:t> A SAS data analysis platform</a:t>
            </a:r>
            <a:endParaRPr lang="en-US" sz="3200" i="1">
              <a:solidFill>
                <a:schemeClr val="tx1"/>
              </a:solidFill>
              <a:latin typeface="Times New Roman"/>
            </a:endParaRPr>
          </a:p>
        </p:txBody>
      </p:sp>
      <p:sp>
        <p:nvSpPr>
          <p:cNvPr id="14" name="Shape 147">
            <a:extLst>
              <a:ext uri="{FF2B5EF4-FFF2-40B4-BE49-F238E27FC236}">
                <a16:creationId xmlns:a16="http://schemas.microsoft.com/office/drawing/2014/main" id="{464F7A35-A233-4696-B255-EF6F403F9427}"/>
              </a:ext>
            </a:extLst>
          </p:cNvPr>
          <p:cNvSpPr txBox="1">
            <a:spLocks/>
          </p:cNvSpPr>
          <p:nvPr/>
        </p:nvSpPr>
        <p:spPr>
          <a:xfrm>
            <a:off x="1127154" y="1946883"/>
            <a:ext cx="6908800" cy="87671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a:solidFill>
                  <a:srgbClr val="0070C0"/>
                </a:solidFill>
                <a:latin typeface="Tahoma"/>
                <a:ea typeface="Tahoma"/>
                <a:cs typeface="Tahoma"/>
              </a:rPr>
              <a:t>Data Analysis eh?</a:t>
            </a:r>
            <a:endParaRPr lang="en-US" sz="2400">
              <a:solidFill>
                <a:srgbClr val="0070C0"/>
              </a:solidFill>
              <a:latin typeface="Tahoma" panose="020B0604030504040204" pitchFamily="34" charset="0"/>
              <a:ea typeface="Tahoma" panose="020B0604030504040204" pitchFamily="34" charset="0"/>
              <a:cs typeface="Tahoma" panose="020B0604030504040204" pitchFamily="34" charset="0"/>
            </a:endParaRPr>
          </a:p>
          <a:p>
            <a:r>
              <a:rPr lang="en-US" sz="2400">
                <a:solidFill>
                  <a:srgbClr val="0070C0"/>
                </a:solidFill>
                <a:latin typeface="Tahoma" panose="020B0604030504040204" pitchFamily="34" charset="0"/>
                <a:ea typeface="Tahoma" panose="020B0604030504040204" pitchFamily="34" charset="0"/>
                <a:cs typeface="Tahoma" panose="020B0604030504040204" pitchFamily="34" charset="0"/>
              </a:rPr>
              <a:t> …. So what exactly does that mean?</a:t>
            </a:r>
          </a:p>
        </p:txBody>
      </p:sp>
      <p:sp>
        <p:nvSpPr>
          <p:cNvPr id="3" name="Rectangle 2">
            <a:extLst>
              <a:ext uri="{FF2B5EF4-FFF2-40B4-BE49-F238E27FC236}">
                <a16:creationId xmlns:a16="http://schemas.microsoft.com/office/drawing/2014/main" id="{11949B94-6EFC-426B-A8F4-68EB1334A71E}"/>
              </a:ext>
            </a:extLst>
          </p:cNvPr>
          <p:cNvSpPr/>
          <p:nvPr/>
        </p:nvSpPr>
        <p:spPr>
          <a:xfrm>
            <a:off x="3197194" y="3248549"/>
            <a:ext cx="4207706" cy="461665"/>
          </a:xfrm>
          <a:prstGeom prst="rect">
            <a:avLst/>
          </a:prstGeom>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a:solidFill>
                  <a:srgbClr val="C00000"/>
                </a:solidFill>
                <a:latin typeface="Tahoma"/>
                <a:ea typeface="Tahoma"/>
                <a:cs typeface="Tahoma"/>
              </a:rPr>
              <a:t>Only works on Reduced data</a:t>
            </a:r>
          </a:p>
        </p:txBody>
      </p:sp>
      <p:sp>
        <p:nvSpPr>
          <p:cNvPr id="7" name="Rectangle 6">
            <a:extLst>
              <a:ext uri="{FF2B5EF4-FFF2-40B4-BE49-F238E27FC236}">
                <a16:creationId xmlns:a16="http://schemas.microsoft.com/office/drawing/2014/main" id="{17939C05-5B61-4EB1-9469-480D95FD4B7E}"/>
              </a:ext>
            </a:extLst>
          </p:cNvPr>
          <p:cNvSpPr/>
          <p:nvPr/>
        </p:nvSpPr>
        <p:spPr>
          <a:xfrm>
            <a:off x="4002326" y="4136157"/>
            <a:ext cx="5731937" cy="830997"/>
          </a:xfrm>
          <a:prstGeom prst="rect">
            <a:avLst/>
          </a:prstGeom>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a:latin typeface="Tahoma"/>
                <a:ea typeface="Tahoma"/>
                <a:cs typeface="Tahoma"/>
              </a:rPr>
              <a:t>(All the instrumental artifacts are removed and only the science is left)</a:t>
            </a:r>
          </a:p>
        </p:txBody>
      </p:sp>
      <p:sp>
        <p:nvSpPr>
          <p:cNvPr id="24" name="Rectangle 23">
            <a:extLst>
              <a:ext uri="{FF2B5EF4-FFF2-40B4-BE49-F238E27FC236}">
                <a16:creationId xmlns:a16="http://schemas.microsoft.com/office/drawing/2014/main" id="{0A4BC51A-458B-4DE9-8C58-2621C6F62577}"/>
              </a:ext>
            </a:extLst>
          </p:cNvPr>
          <p:cNvSpPr/>
          <p:nvPr/>
        </p:nvSpPr>
        <p:spPr>
          <a:xfrm>
            <a:off x="9108504" y="5718048"/>
            <a:ext cx="857927" cy="776238"/>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222">
                <a:latin typeface="Tahoma" panose="020B0604030504040204" pitchFamily="34" charset="0"/>
                <a:ea typeface="Tahoma" panose="020B0604030504040204" pitchFamily="34" charset="0"/>
                <a:cs typeface="Tahoma" panose="020B0604030504040204" pitchFamily="34" charset="0"/>
              </a:rPr>
              <a:t>…. Sorta</a:t>
            </a:r>
          </a:p>
        </p:txBody>
      </p:sp>
    </p:spTree>
    <p:extLst>
      <p:ext uri="{BB962C8B-B14F-4D97-AF65-F5344CB8AC3E}">
        <p14:creationId xmlns:p14="http://schemas.microsoft.com/office/powerpoint/2010/main" val="119172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2"/>
          <p:cNvSpPr/>
          <p:nvPr/>
        </p:nvSpPr>
        <p:spPr>
          <a:xfrm>
            <a:off x="838043" y="1581490"/>
            <a:ext cx="7102932" cy="461624"/>
          </a:xfrm>
          <a:prstGeom prst="rect">
            <a:avLst/>
          </a:prstGeom>
          <a:noFill/>
          <a:ln>
            <a:noFill/>
          </a:ln>
        </p:spPr>
        <p:txBody>
          <a:bodyPr spcFirstLastPara="1" wrap="square" lIns="91425" tIns="45700" rIns="91425" bIns="45700" anchor="t" anchorCtr="0">
            <a:spAutoFit/>
          </a:bodyPr>
          <a:lstStyle/>
          <a:p>
            <a:pPr>
              <a:buSzPts val="2400"/>
            </a:pPr>
            <a:r>
              <a:rPr lang="en-US" sz="2400" dirty="0">
                <a:solidFill>
                  <a:srgbClr val="626262"/>
                </a:solidFill>
              </a:rPr>
              <a:t>Reduced data should be reproducible anywhere!</a:t>
            </a:r>
            <a:endParaRPr sz="1400" dirty="0"/>
          </a:p>
        </p:txBody>
      </p:sp>
      <p:sp>
        <p:nvSpPr>
          <p:cNvPr id="340" name="Google Shape;340;p12"/>
          <p:cNvSpPr txBox="1"/>
          <p:nvPr/>
        </p:nvSpPr>
        <p:spPr>
          <a:xfrm>
            <a:off x="838043" y="586573"/>
            <a:ext cx="6694576" cy="707846"/>
          </a:xfrm>
          <a:prstGeom prst="rect">
            <a:avLst/>
          </a:prstGeom>
          <a:noFill/>
          <a:ln>
            <a:noFill/>
          </a:ln>
        </p:spPr>
        <p:txBody>
          <a:bodyPr spcFirstLastPara="1" wrap="square" lIns="91425" tIns="45700" rIns="91425" bIns="45700" anchor="t" anchorCtr="0">
            <a:spAutoFit/>
          </a:bodyPr>
          <a:lstStyle/>
          <a:p>
            <a:pPr>
              <a:buSzPts val="4400"/>
            </a:pPr>
            <a:r>
              <a:rPr lang="en-GB" sz="4000" b="1" dirty="0">
                <a:latin typeface="Raleway" pitchFamily="2" charset="0"/>
              </a:rPr>
              <a:t>Experimental Data Flow</a:t>
            </a:r>
            <a:endParaRPr sz="4000" dirty="0">
              <a:latin typeface="Raleway" pitchFamily="2" charset="0"/>
            </a:endParaRPr>
          </a:p>
        </p:txBody>
      </p:sp>
      <p:grpSp>
        <p:nvGrpSpPr>
          <p:cNvPr id="15" name="Group 14"/>
          <p:cNvGrpSpPr/>
          <p:nvPr/>
        </p:nvGrpSpPr>
        <p:grpSpPr>
          <a:xfrm>
            <a:off x="5306003" y="2425831"/>
            <a:ext cx="1750629" cy="830997"/>
            <a:chOff x="657225" y="2216565"/>
            <a:chExt cx="1750629" cy="830997"/>
          </a:xfrm>
        </p:grpSpPr>
        <p:sp>
          <p:nvSpPr>
            <p:cNvPr id="21" name="Right Arrow 20"/>
            <p:cNvSpPr/>
            <p:nvPr/>
          </p:nvSpPr>
          <p:spPr>
            <a:xfrm>
              <a:off x="2026854" y="2545862"/>
              <a:ext cx="381000" cy="2571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0000FF"/>
                </a:solidFill>
              </a:endParaRPr>
            </a:p>
          </p:txBody>
        </p:sp>
        <p:sp>
          <p:nvSpPr>
            <p:cNvPr id="22" name="TextBox 21"/>
            <p:cNvSpPr txBox="1"/>
            <p:nvPr/>
          </p:nvSpPr>
          <p:spPr>
            <a:xfrm>
              <a:off x="657225" y="2216565"/>
              <a:ext cx="1172693" cy="830997"/>
            </a:xfrm>
            <a:prstGeom prst="rect">
              <a:avLst/>
            </a:prstGeom>
            <a:noFill/>
          </p:spPr>
          <p:txBody>
            <a:bodyPr wrap="none" rtlCol="0">
              <a:spAutoFit/>
            </a:bodyPr>
            <a:lstStyle/>
            <a:p>
              <a:r>
                <a:rPr lang="en-GB" sz="1600" dirty="0">
                  <a:solidFill>
                    <a:srgbClr val="FF0000"/>
                  </a:solidFill>
                </a:rPr>
                <a:t>Instrument-</a:t>
              </a:r>
            </a:p>
            <a:p>
              <a:r>
                <a:rPr lang="en-GB" sz="1600" i="1" dirty="0">
                  <a:solidFill>
                    <a:srgbClr val="FF0000"/>
                  </a:solidFill>
                </a:rPr>
                <a:t>dependent</a:t>
              </a:r>
            </a:p>
            <a:p>
              <a:r>
                <a:rPr lang="en-GB" sz="1600" dirty="0">
                  <a:solidFill>
                    <a:srgbClr val="FF0000"/>
                  </a:solidFill>
                </a:rPr>
                <a:t>data</a:t>
              </a:r>
            </a:p>
          </p:txBody>
        </p:sp>
      </p:grpSp>
      <p:grpSp>
        <p:nvGrpSpPr>
          <p:cNvPr id="6" name="Group 5"/>
          <p:cNvGrpSpPr/>
          <p:nvPr/>
        </p:nvGrpSpPr>
        <p:grpSpPr>
          <a:xfrm>
            <a:off x="6740256" y="554258"/>
            <a:ext cx="5049989" cy="5772011"/>
            <a:chOff x="5735325" y="554258"/>
            <a:chExt cx="5049989" cy="5772011"/>
          </a:xfrm>
        </p:grpSpPr>
        <p:sp>
          <p:nvSpPr>
            <p:cNvPr id="7" name="TextBox 6"/>
            <p:cNvSpPr txBox="1"/>
            <p:nvPr/>
          </p:nvSpPr>
          <p:spPr>
            <a:xfrm>
              <a:off x="7066214" y="5342560"/>
              <a:ext cx="2383335" cy="307777"/>
            </a:xfrm>
            <a:prstGeom prst="rect">
              <a:avLst/>
            </a:prstGeom>
            <a:solidFill>
              <a:srgbClr val="FFC000"/>
            </a:solidFill>
            <a:ln w="19050">
              <a:solidFill>
                <a:schemeClr val="tx1"/>
              </a:solidFill>
            </a:ln>
          </p:spPr>
          <p:txBody>
            <a:bodyPr wrap="square" rtlCol="0">
              <a:spAutoFit/>
            </a:bodyPr>
            <a:lstStyle/>
            <a:p>
              <a:pPr algn="ctr"/>
              <a:r>
                <a:rPr lang="en-GB" sz="1400" b="1" dirty="0"/>
                <a:t>Data Analysis Programs</a:t>
              </a:r>
            </a:p>
          </p:txBody>
        </p:sp>
        <p:sp>
          <p:nvSpPr>
            <p:cNvPr id="8" name="TextBox 7"/>
            <p:cNvSpPr txBox="1"/>
            <p:nvPr/>
          </p:nvSpPr>
          <p:spPr>
            <a:xfrm>
              <a:off x="7012668" y="3498254"/>
              <a:ext cx="2502527" cy="523220"/>
            </a:xfrm>
            <a:prstGeom prst="rect">
              <a:avLst/>
            </a:prstGeom>
            <a:solidFill>
              <a:srgbClr val="FFC000"/>
            </a:solidFill>
            <a:ln w="19050">
              <a:solidFill>
                <a:schemeClr val="tx1"/>
              </a:solidFill>
            </a:ln>
          </p:spPr>
          <p:txBody>
            <a:bodyPr wrap="square" rtlCol="0">
              <a:spAutoFit/>
            </a:bodyPr>
            <a:lstStyle/>
            <a:p>
              <a:pPr algn="ctr"/>
              <a:r>
                <a:rPr lang="en-US" sz="1400" b="1" dirty="0"/>
                <a:t>Data Reduction Programs</a:t>
              </a:r>
              <a:endParaRPr lang="en-GB" sz="1400" b="1" dirty="0"/>
            </a:p>
            <a:p>
              <a:pPr algn="ctr"/>
              <a:r>
                <a:rPr lang="en-GB" sz="1400" b="1" dirty="0"/>
                <a:t>(e.g. </a:t>
              </a:r>
              <a:r>
                <a:rPr lang="en-GB" sz="1400" b="1" i="1" dirty="0"/>
                <a:t>Mantid</a:t>
              </a:r>
              <a:r>
                <a:rPr lang="en-GB" sz="1400" b="1" dirty="0"/>
                <a:t>)</a:t>
              </a:r>
            </a:p>
          </p:txBody>
        </p:sp>
        <p:sp>
          <p:nvSpPr>
            <p:cNvPr id="9" name="TextBox 8"/>
            <p:cNvSpPr txBox="1"/>
            <p:nvPr/>
          </p:nvSpPr>
          <p:spPr>
            <a:xfrm>
              <a:off x="6527688" y="4389630"/>
              <a:ext cx="3460386" cy="523220"/>
            </a:xfrm>
            <a:prstGeom prst="rect">
              <a:avLst/>
            </a:prstGeom>
            <a:solidFill>
              <a:schemeClr val="bg1">
                <a:lumMod val="85000"/>
              </a:schemeClr>
            </a:solidFill>
            <a:ln w="19050">
              <a:solidFill>
                <a:schemeClr val="tx1"/>
              </a:solidFill>
            </a:ln>
          </p:spPr>
          <p:txBody>
            <a:bodyPr wrap="square" rtlCol="0">
              <a:spAutoFit/>
            </a:bodyPr>
            <a:lstStyle/>
            <a:p>
              <a:pPr algn="ctr"/>
              <a:r>
                <a:rPr lang="en-GB" sz="1400" dirty="0"/>
                <a:t>reduced data file</a:t>
              </a:r>
            </a:p>
            <a:p>
              <a:pPr algn="ctr"/>
              <a:r>
                <a:rPr lang="en-GB" sz="1400" dirty="0"/>
                <a:t>(1D: HDF / XML / TXT;   2D: HDF / TXT)</a:t>
              </a:r>
            </a:p>
          </p:txBody>
        </p:sp>
        <p:sp>
          <p:nvSpPr>
            <p:cNvPr id="10" name="Right Arrow 9"/>
            <p:cNvSpPr/>
            <p:nvPr/>
          </p:nvSpPr>
          <p:spPr>
            <a:xfrm rot="5400000">
              <a:off x="8170567" y="4074317"/>
              <a:ext cx="170158" cy="262468"/>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1" name="Right Arrow 10"/>
            <p:cNvSpPr/>
            <p:nvPr/>
          </p:nvSpPr>
          <p:spPr>
            <a:xfrm rot="5400000">
              <a:off x="8172041" y="5027248"/>
              <a:ext cx="170158" cy="262468"/>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7" name="TextBox 16"/>
            <p:cNvSpPr txBox="1"/>
            <p:nvPr/>
          </p:nvSpPr>
          <p:spPr>
            <a:xfrm>
              <a:off x="7488921" y="6018492"/>
              <a:ext cx="1551556" cy="307777"/>
            </a:xfrm>
            <a:prstGeom prst="rect">
              <a:avLst/>
            </a:prstGeom>
            <a:solidFill>
              <a:srgbClr val="FFC000"/>
            </a:solidFill>
            <a:ln w="19050">
              <a:solidFill>
                <a:schemeClr val="tx1"/>
              </a:solidFill>
            </a:ln>
          </p:spPr>
          <p:txBody>
            <a:bodyPr wrap="square" rtlCol="0">
              <a:spAutoFit/>
            </a:bodyPr>
            <a:lstStyle/>
            <a:p>
              <a:pPr algn="ctr"/>
              <a:r>
                <a:rPr lang="en-GB" sz="1400" b="1" dirty="0"/>
                <a:t>Paper / Thesis</a:t>
              </a:r>
            </a:p>
          </p:txBody>
        </p:sp>
        <p:sp>
          <p:nvSpPr>
            <p:cNvPr id="18" name="Right Arrow 17"/>
            <p:cNvSpPr/>
            <p:nvPr/>
          </p:nvSpPr>
          <p:spPr>
            <a:xfrm rot="5400000">
              <a:off x="8172513" y="5703181"/>
              <a:ext cx="170158" cy="262468"/>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7" name="TextBox 26"/>
            <p:cNvSpPr txBox="1"/>
            <p:nvPr/>
          </p:nvSpPr>
          <p:spPr>
            <a:xfrm>
              <a:off x="7552076" y="2606877"/>
              <a:ext cx="1407141" cy="523220"/>
            </a:xfrm>
            <a:prstGeom prst="rect">
              <a:avLst/>
            </a:prstGeom>
            <a:solidFill>
              <a:schemeClr val="bg1">
                <a:lumMod val="85000"/>
              </a:schemeClr>
            </a:solidFill>
            <a:ln w="19050">
              <a:solidFill>
                <a:schemeClr val="tx1"/>
              </a:solidFill>
            </a:ln>
          </p:spPr>
          <p:txBody>
            <a:bodyPr wrap="square" rtlCol="0">
              <a:spAutoFit/>
            </a:bodyPr>
            <a:lstStyle/>
            <a:p>
              <a:pPr algn="ctr"/>
              <a:r>
                <a:rPr lang="en-GB" sz="1400" dirty="0"/>
                <a:t>‘raw’ data file</a:t>
              </a:r>
            </a:p>
            <a:p>
              <a:pPr algn="ctr"/>
              <a:r>
                <a:rPr lang="en-GB" sz="1400" dirty="0"/>
                <a:t>(NXS)</a:t>
              </a:r>
            </a:p>
          </p:txBody>
        </p:sp>
        <p:sp>
          <p:nvSpPr>
            <p:cNvPr id="28" name="Right Arrow 27"/>
            <p:cNvSpPr/>
            <p:nvPr/>
          </p:nvSpPr>
          <p:spPr>
            <a:xfrm rot="5400000">
              <a:off x="8173020" y="3182941"/>
              <a:ext cx="170158" cy="262468"/>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30" name="TextBox 29"/>
            <p:cNvSpPr txBox="1"/>
            <p:nvPr/>
          </p:nvSpPr>
          <p:spPr>
            <a:xfrm>
              <a:off x="7066986" y="1930945"/>
              <a:ext cx="2390333" cy="307777"/>
            </a:xfrm>
            <a:prstGeom prst="rect">
              <a:avLst/>
            </a:prstGeom>
            <a:solidFill>
              <a:srgbClr val="FFC000"/>
            </a:solidFill>
            <a:ln w="19050">
              <a:solidFill>
                <a:schemeClr val="tx1"/>
              </a:solidFill>
            </a:ln>
          </p:spPr>
          <p:txBody>
            <a:bodyPr wrap="square" rtlCol="0">
              <a:spAutoFit/>
            </a:bodyPr>
            <a:lstStyle/>
            <a:p>
              <a:pPr algn="ctr"/>
              <a:r>
                <a:rPr lang="en-US" sz="1400" b="1" dirty="0"/>
                <a:t>Data Acquisition System</a:t>
              </a:r>
              <a:endParaRPr lang="en-GB" sz="1400" b="1" dirty="0"/>
            </a:p>
          </p:txBody>
        </p:sp>
        <p:sp>
          <p:nvSpPr>
            <p:cNvPr id="31" name="Right Arrow 30"/>
            <p:cNvSpPr/>
            <p:nvPr/>
          </p:nvSpPr>
          <p:spPr>
            <a:xfrm rot="5400000">
              <a:off x="8178337" y="2291565"/>
              <a:ext cx="170158" cy="262468"/>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32" name="Right Arrow 31"/>
            <p:cNvSpPr/>
            <p:nvPr/>
          </p:nvSpPr>
          <p:spPr>
            <a:xfrm rot="5400000">
              <a:off x="8178336" y="1615632"/>
              <a:ext cx="170158" cy="262468"/>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24699" y="554258"/>
              <a:ext cx="1080000" cy="1008530"/>
            </a:xfrm>
            <a:prstGeom prst="rect">
              <a:avLst/>
            </a:prstGeom>
          </p:spPr>
        </p:pic>
        <p:pic>
          <p:nvPicPr>
            <p:cNvPr id="4" name="Picture 3"/>
            <p:cNvPicPr>
              <a:picLocks/>
            </p:cNvPicPr>
            <p:nvPr/>
          </p:nvPicPr>
          <p:blipFill>
            <a:blip r:embed="rId4">
              <a:extLst>
                <a:ext uri="{28A0092B-C50C-407E-A947-70E740481C1C}">
                  <a14:useLocalDpi xmlns:a14="http://schemas.microsoft.com/office/drawing/2010/main" val="0"/>
                </a:ext>
              </a:extLst>
            </a:blip>
            <a:stretch>
              <a:fillRect/>
            </a:stretch>
          </p:blipFill>
          <p:spPr>
            <a:xfrm>
              <a:off x="9705314" y="5362815"/>
              <a:ext cx="1080000" cy="943200"/>
            </a:xfrm>
            <a:prstGeom prst="rect">
              <a:avLst/>
            </a:prstGeom>
            <a:ln>
              <a:solidFill>
                <a:schemeClr val="tx1"/>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5325" y="5371868"/>
              <a:ext cx="1080000" cy="942188"/>
            </a:xfrm>
            <a:prstGeom prst="rect">
              <a:avLst/>
            </a:prstGeom>
            <a:ln>
              <a:solidFill>
                <a:schemeClr val="tx1"/>
              </a:solidFill>
            </a:ln>
          </p:spPr>
        </p:pic>
      </p:gr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07" y="2183113"/>
            <a:ext cx="4154248" cy="3115687"/>
          </a:xfrm>
          <a:prstGeom prst="rect">
            <a:avLst/>
          </a:prstGeom>
        </p:spPr>
      </p:pic>
      <p:grpSp>
        <p:nvGrpSpPr>
          <p:cNvPr id="33" name="Group 32"/>
          <p:cNvGrpSpPr/>
          <p:nvPr/>
        </p:nvGrpSpPr>
        <p:grpSpPr>
          <a:xfrm>
            <a:off x="4653008" y="4239361"/>
            <a:ext cx="2528155" cy="830997"/>
            <a:chOff x="4653008" y="4239358"/>
            <a:chExt cx="2528154" cy="830997"/>
          </a:xfrm>
        </p:grpSpPr>
        <p:grpSp>
          <p:nvGrpSpPr>
            <p:cNvPr id="16" name="Group 15"/>
            <p:cNvGrpSpPr/>
            <p:nvPr/>
          </p:nvGrpSpPr>
          <p:grpSpPr>
            <a:xfrm>
              <a:off x="5302293" y="4239358"/>
              <a:ext cx="1878869" cy="830997"/>
              <a:chOff x="507310" y="3710995"/>
              <a:chExt cx="1878869" cy="830997"/>
            </a:xfrm>
          </p:grpSpPr>
          <p:sp>
            <p:nvSpPr>
              <p:cNvPr id="19" name="Right Arrow 18"/>
              <p:cNvSpPr/>
              <p:nvPr/>
            </p:nvSpPr>
            <p:spPr>
              <a:xfrm>
                <a:off x="2005179" y="4040292"/>
                <a:ext cx="381000" cy="257175"/>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0000FF"/>
                  </a:solidFill>
                </a:endParaRPr>
              </a:p>
            </p:txBody>
          </p:sp>
          <p:sp>
            <p:nvSpPr>
              <p:cNvPr id="20" name="TextBox 19"/>
              <p:cNvSpPr txBox="1"/>
              <p:nvPr/>
            </p:nvSpPr>
            <p:spPr>
              <a:xfrm>
                <a:off x="507310" y="3710995"/>
                <a:ext cx="1232644" cy="830997"/>
              </a:xfrm>
              <a:prstGeom prst="rect">
                <a:avLst/>
              </a:prstGeom>
              <a:noFill/>
            </p:spPr>
            <p:txBody>
              <a:bodyPr wrap="none" rtlCol="0">
                <a:spAutoFit/>
              </a:bodyPr>
              <a:lstStyle/>
              <a:p>
                <a:r>
                  <a:rPr lang="en-GB" sz="1600" dirty="0">
                    <a:solidFill>
                      <a:srgbClr val="0000FF"/>
                    </a:solidFill>
                  </a:rPr>
                  <a:t>Instrument-</a:t>
                </a:r>
              </a:p>
              <a:p>
                <a:r>
                  <a:rPr lang="en-GB" sz="1600" b="1" i="1" u="sng" dirty="0">
                    <a:solidFill>
                      <a:srgbClr val="0000FF"/>
                    </a:solidFill>
                  </a:rPr>
                  <a:t>in</a:t>
                </a:r>
                <a:r>
                  <a:rPr lang="en-GB" sz="1600" i="1" dirty="0">
                    <a:solidFill>
                      <a:srgbClr val="0000FF"/>
                    </a:solidFill>
                  </a:rPr>
                  <a:t>dependent</a:t>
                </a:r>
              </a:p>
              <a:p>
                <a:r>
                  <a:rPr lang="en-GB" sz="1600" dirty="0">
                    <a:solidFill>
                      <a:srgbClr val="0000FF"/>
                    </a:solidFill>
                  </a:rPr>
                  <a:t>data</a:t>
                </a:r>
              </a:p>
            </p:txBody>
          </p:sp>
        </p:grpSp>
        <p:sp>
          <p:nvSpPr>
            <p:cNvPr id="35" name="Right Arrow 34"/>
            <p:cNvSpPr/>
            <p:nvPr/>
          </p:nvSpPr>
          <p:spPr>
            <a:xfrm flipH="1">
              <a:off x="4653008" y="4576207"/>
              <a:ext cx="381000" cy="257175"/>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0000FF"/>
                </a:solidFill>
              </a:endParaRPr>
            </a:p>
          </p:txBody>
        </p:sp>
      </p:grpSp>
      <p:sp>
        <p:nvSpPr>
          <p:cNvPr id="37" name="Google Shape;339;p12"/>
          <p:cNvSpPr/>
          <p:nvPr/>
        </p:nvSpPr>
        <p:spPr>
          <a:xfrm>
            <a:off x="1125680" y="5327191"/>
            <a:ext cx="2500341" cy="369291"/>
          </a:xfrm>
          <a:prstGeom prst="rect">
            <a:avLst/>
          </a:prstGeom>
          <a:noFill/>
          <a:ln>
            <a:noFill/>
          </a:ln>
        </p:spPr>
        <p:txBody>
          <a:bodyPr spcFirstLastPara="1" wrap="square" lIns="91425" tIns="45700" rIns="91425" bIns="45700" anchor="t" anchorCtr="0">
            <a:spAutoFit/>
          </a:bodyPr>
          <a:lstStyle/>
          <a:p>
            <a:pPr lvl="0">
              <a:buSzPts val="2400"/>
            </a:pPr>
            <a:r>
              <a:rPr lang="en-GB" dirty="0">
                <a:solidFill>
                  <a:srgbClr val="626262"/>
                </a:solidFill>
                <a:hlinkClick r:id="rId7"/>
              </a:rPr>
              <a:t>http://www.cansas.org</a:t>
            </a:r>
            <a:endParaRPr sz="1100" dirty="0"/>
          </a:p>
        </p:txBody>
      </p:sp>
      <p:sp>
        <p:nvSpPr>
          <p:cNvPr id="2" name="Rectangle: Rounded Corners 1">
            <a:extLst>
              <a:ext uri="{FF2B5EF4-FFF2-40B4-BE49-F238E27FC236}">
                <a16:creationId xmlns:a16="http://schemas.microsoft.com/office/drawing/2014/main" id="{3E2EABA1-0AFE-43BD-BCFB-F830020EA531}"/>
              </a:ext>
            </a:extLst>
          </p:cNvPr>
          <p:cNvSpPr/>
          <p:nvPr/>
        </p:nvSpPr>
        <p:spPr>
          <a:xfrm>
            <a:off x="838042" y="1562788"/>
            <a:ext cx="6890815" cy="553997"/>
          </a:xfrm>
          <a:prstGeom prst="roundRect">
            <a:avLst/>
          </a:prstGeom>
          <a:noFill/>
          <a:ln w="38100">
            <a:solidFill>
              <a:srgbClr val="0000FF"/>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33940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6355-C8EA-8CC9-A320-438D18CB5791}"/>
              </a:ext>
            </a:extLst>
          </p:cNvPr>
          <p:cNvSpPr>
            <a:spLocks noGrp="1"/>
          </p:cNvSpPr>
          <p:nvPr>
            <p:ph type="title"/>
          </p:nvPr>
        </p:nvSpPr>
        <p:spPr>
          <a:xfrm>
            <a:off x="3426555" y="3008100"/>
            <a:ext cx="5864670" cy="84180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b="1">
                <a:latin typeface="Calibri Light"/>
              </a:rPr>
              <a:t>Analysis Software – Who's job is it anyway</a:t>
            </a:r>
            <a:endParaRPr lang="en-US" b="1"/>
          </a:p>
        </p:txBody>
      </p:sp>
    </p:spTree>
    <p:extLst>
      <p:ext uri="{BB962C8B-B14F-4D97-AF65-F5344CB8AC3E}">
        <p14:creationId xmlns:p14="http://schemas.microsoft.com/office/powerpoint/2010/main" val="210856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E5A3F-3FD2-4E08-94BC-551003F1EA9B}"/>
              </a:ext>
            </a:extLst>
          </p:cNvPr>
          <p:cNvSpPr txBox="1"/>
          <p:nvPr/>
        </p:nvSpPr>
        <p:spPr>
          <a:xfrm>
            <a:off x="3313867" y="69422"/>
            <a:ext cx="5224507" cy="58477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3200" b="1">
                <a:solidFill>
                  <a:schemeClr val="accent1"/>
                </a:solidFill>
                <a:latin typeface="Times New Roman"/>
                <a:cs typeface="Times New Roman"/>
              </a:rPr>
              <a:t>The resource Problem Part I</a:t>
            </a:r>
          </a:p>
        </p:txBody>
      </p:sp>
      <p:sp>
        <p:nvSpPr>
          <p:cNvPr id="27" name="Shape 157">
            <a:extLst>
              <a:ext uri="{FF2B5EF4-FFF2-40B4-BE49-F238E27FC236}">
                <a16:creationId xmlns:a16="http://schemas.microsoft.com/office/drawing/2014/main" id="{C987A36F-1251-436B-9D4A-0B7477EFBDEB}"/>
              </a:ext>
            </a:extLst>
          </p:cNvPr>
          <p:cNvSpPr/>
          <p:nvPr/>
        </p:nvSpPr>
        <p:spPr>
          <a:xfrm>
            <a:off x="6127597" y="3551041"/>
            <a:ext cx="4498521" cy="790600"/>
          </a:xfrm>
          <a:prstGeom prst="rect">
            <a:avLst/>
          </a:prstGeom>
          <a:ln w="12700">
            <a:miter lim="400000"/>
          </a:ln>
          <a:extLst>
            <a:ext uri="{C572A759-6A51-4108-AA02-DFA0A04FC94B}">
              <ma14:wrappingTextBoxFlag xmlns:ma14="http://schemas.microsoft.com/office/mac/drawingml/2011/main" xmlns=""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sz="2400"/>
              <a:t>Analysis is where the science is</a:t>
            </a:r>
            <a:r>
              <a:rPr lang="en-US" sz="2400"/>
              <a:t> </a:t>
            </a:r>
          </a:p>
          <a:p>
            <a:pPr defTabSz="342863">
              <a:defRPr sz="3400">
                <a:latin typeface="Arial"/>
                <a:ea typeface="Arial"/>
                <a:cs typeface="Arial"/>
                <a:sym typeface="Arial"/>
              </a:defRPr>
            </a:pPr>
            <a:r>
              <a:rPr sz="2400">
                <a:latin typeface="Wingdings"/>
                <a:ea typeface="Wingdings"/>
                <a:cs typeface="Wingdings"/>
                <a:sym typeface="Wingdings"/>
              </a:rPr>
              <a:t> </a:t>
            </a:r>
            <a:r>
              <a:rPr sz="2400"/>
              <a:t>the USER’S JOB</a:t>
            </a:r>
          </a:p>
        </p:txBody>
      </p:sp>
      <p:sp>
        <p:nvSpPr>
          <p:cNvPr id="29" name="Shape 158">
            <a:extLst>
              <a:ext uri="{FF2B5EF4-FFF2-40B4-BE49-F238E27FC236}">
                <a16:creationId xmlns:a16="http://schemas.microsoft.com/office/drawing/2014/main" id="{EC32622B-9FB8-4C3C-B43A-7A2710856D81}"/>
              </a:ext>
            </a:extLst>
          </p:cNvPr>
          <p:cNvSpPr/>
          <p:nvPr/>
        </p:nvSpPr>
        <p:spPr>
          <a:xfrm>
            <a:off x="5099576" y="1623733"/>
            <a:ext cx="5913580" cy="1529264"/>
          </a:xfrm>
          <a:prstGeom prst="rect">
            <a:avLst/>
          </a:prstGeom>
          <a:ln w="12700">
            <a:miter lim="400000"/>
          </a:ln>
          <a:extLst>
            <a:ext uri="{C572A759-6A51-4108-AA02-DFA0A04FC94B}">
              <ma14:wrappingTextBoxFlag xmlns:ma14="http://schemas.microsoft.com/office/mac/drawingml/2011/main" xmlns=""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sz="2400"/>
              <a:t>Scattering is a</a:t>
            </a:r>
            <a:r>
              <a:rPr lang="en-US" sz="2400"/>
              <a:t>n analysis</a:t>
            </a:r>
            <a:r>
              <a:rPr sz="2400"/>
              <a:t> tool and part of providing the tool should be </a:t>
            </a:r>
            <a:r>
              <a:rPr lang="en-US" sz="2400"/>
              <a:t>the necessary software </a:t>
            </a:r>
          </a:p>
          <a:p>
            <a:pPr defTabSz="342863">
              <a:defRPr sz="3400">
                <a:latin typeface="Arial"/>
                <a:ea typeface="Arial"/>
                <a:cs typeface="Arial"/>
                <a:sym typeface="Arial"/>
              </a:defRPr>
            </a:pPr>
            <a:r>
              <a:rPr sz="2400">
                <a:latin typeface="Wingdings"/>
                <a:ea typeface="Wingdings"/>
                <a:cs typeface="Wingdings"/>
                <a:sym typeface="Wingdings"/>
              </a:rPr>
              <a:t> </a:t>
            </a:r>
            <a:r>
              <a:rPr sz="2400"/>
              <a:t>the FACILITY’S JOB</a:t>
            </a:r>
          </a:p>
        </p:txBody>
      </p:sp>
      <p:sp>
        <p:nvSpPr>
          <p:cNvPr id="31" name="Shape 160">
            <a:extLst>
              <a:ext uri="{FF2B5EF4-FFF2-40B4-BE49-F238E27FC236}">
                <a16:creationId xmlns:a16="http://schemas.microsoft.com/office/drawing/2014/main" id="{28CBD0F6-6C5B-4CEF-BDA8-1D69CE21A48E}"/>
              </a:ext>
            </a:extLst>
          </p:cNvPr>
          <p:cNvSpPr txBox="1">
            <a:spLocks/>
          </p:cNvSpPr>
          <p:nvPr/>
        </p:nvSpPr>
        <p:spPr>
          <a:xfrm>
            <a:off x="5524815" y="1047064"/>
            <a:ext cx="6743505" cy="404871"/>
          </a:xfrm>
          <a:prstGeom prst="rect">
            <a:avLst/>
          </a:prstGeom>
        </p:spPr>
        <p:txBody>
          <a:bodyPr spcFirstLastPara="1" vert="horz" wrap="square" lIns="0" tIns="0" rIns="0" bIns="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800" dirty="0">
                <a:solidFill>
                  <a:srgbClr val="00B0F0"/>
                </a:solidFill>
                <a:latin typeface="Calibri Light"/>
                <a:ea typeface="+mj-lt"/>
                <a:cs typeface="+mj-lt"/>
              </a:rPr>
              <a:t>Analysis</a:t>
            </a:r>
            <a:r>
              <a:rPr lang="en-US" sz="2400" dirty="0">
                <a:solidFill>
                  <a:srgbClr val="00B0F0"/>
                </a:solidFill>
                <a:latin typeface="Calibri Light"/>
                <a:ea typeface="+mj-lt"/>
                <a:cs typeface="+mj-lt"/>
              </a:rPr>
              <a:t> Software - Who’s Job is it Anyway?</a:t>
            </a:r>
            <a:endParaRPr lang="en-US" sz="2400">
              <a:latin typeface="Calibri Light"/>
              <a:ea typeface="+mj-lt"/>
              <a:cs typeface="+mj-lt"/>
            </a:endParaRPr>
          </a:p>
        </p:txBody>
      </p:sp>
      <p:grpSp>
        <p:nvGrpSpPr>
          <p:cNvPr id="4" name="Group 3">
            <a:extLst>
              <a:ext uri="{FF2B5EF4-FFF2-40B4-BE49-F238E27FC236}">
                <a16:creationId xmlns:a16="http://schemas.microsoft.com/office/drawing/2014/main" id="{14FE2D28-D254-F0BC-C14E-1652D54EF18F}"/>
              </a:ext>
            </a:extLst>
          </p:cNvPr>
          <p:cNvGrpSpPr/>
          <p:nvPr/>
        </p:nvGrpSpPr>
        <p:grpSpPr>
          <a:xfrm>
            <a:off x="435295" y="1713968"/>
            <a:ext cx="4637239" cy="3967687"/>
            <a:chOff x="435295" y="1713968"/>
            <a:chExt cx="4637239" cy="3967687"/>
          </a:xfrm>
        </p:grpSpPr>
        <p:cxnSp>
          <p:nvCxnSpPr>
            <p:cNvPr id="33" name="Straight Arrow Connector 32">
              <a:extLst>
                <a:ext uri="{FF2B5EF4-FFF2-40B4-BE49-F238E27FC236}">
                  <a16:creationId xmlns:a16="http://schemas.microsoft.com/office/drawing/2014/main" id="{E13F729B-D96F-45E3-8434-93440A39FCE4}"/>
                </a:ext>
              </a:extLst>
            </p:cNvPr>
            <p:cNvCxnSpPr>
              <a:cxnSpLocks/>
            </p:cNvCxnSpPr>
            <p:nvPr/>
          </p:nvCxnSpPr>
          <p:spPr>
            <a:xfrm flipV="1">
              <a:off x="911903" y="1713968"/>
              <a:ext cx="0" cy="346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BC1292-02AB-457B-8CE3-A9AFE579EAE1}"/>
                </a:ext>
              </a:extLst>
            </p:cNvPr>
            <p:cNvCxnSpPr>
              <a:cxnSpLocks/>
            </p:cNvCxnSpPr>
            <p:nvPr/>
          </p:nvCxnSpPr>
          <p:spPr>
            <a:xfrm>
              <a:off x="911903" y="5177018"/>
              <a:ext cx="3116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E94CE31-776B-4C60-8534-118647C10F9E}"/>
                </a:ext>
              </a:extLst>
            </p:cNvPr>
            <p:cNvSpPr txBox="1"/>
            <p:nvPr/>
          </p:nvSpPr>
          <p:spPr>
            <a:xfrm rot="16200000">
              <a:off x="-77506" y="3298754"/>
              <a:ext cx="1394933" cy="369331"/>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1800" b="1" dirty="0">
                  <a:solidFill>
                    <a:schemeClr val="accent6"/>
                  </a:solidFill>
                  <a:latin typeface="Calibri"/>
                </a:rPr>
                <a:t>$$MONEY$$</a:t>
              </a:r>
            </a:p>
          </p:txBody>
        </p:sp>
        <p:sp>
          <p:nvSpPr>
            <p:cNvPr id="36" name="TextBox 35">
              <a:extLst>
                <a:ext uri="{FF2B5EF4-FFF2-40B4-BE49-F238E27FC236}">
                  <a16:creationId xmlns:a16="http://schemas.microsoft.com/office/drawing/2014/main" id="{F2CB0D81-B3E6-4309-95E2-F72F3D0EE1BC}"/>
                </a:ext>
              </a:extLst>
            </p:cNvPr>
            <p:cNvSpPr txBox="1"/>
            <p:nvPr/>
          </p:nvSpPr>
          <p:spPr>
            <a:xfrm>
              <a:off x="1949452" y="5312324"/>
              <a:ext cx="657552" cy="369331"/>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1800" b="1" dirty="0">
                  <a:solidFill>
                    <a:schemeClr val="accent6"/>
                  </a:solidFill>
                  <a:latin typeface="Calibri"/>
                </a:rPr>
                <a:t>Time</a:t>
              </a:r>
            </a:p>
          </p:txBody>
        </p:sp>
        <p:sp>
          <p:nvSpPr>
            <p:cNvPr id="37" name="Rectangle 36">
              <a:extLst>
                <a:ext uri="{FF2B5EF4-FFF2-40B4-BE49-F238E27FC236}">
                  <a16:creationId xmlns:a16="http://schemas.microsoft.com/office/drawing/2014/main" id="{3A64AC09-4909-442C-949E-A1012260E898}"/>
                </a:ext>
              </a:extLst>
            </p:cNvPr>
            <p:cNvSpPr/>
            <p:nvPr/>
          </p:nvSpPr>
          <p:spPr>
            <a:xfrm>
              <a:off x="911903" y="2154116"/>
              <a:ext cx="407334" cy="302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38" name="Rectangle 37">
              <a:extLst>
                <a:ext uri="{FF2B5EF4-FFF2-40B4-BE49-F238E27FC236}">
                  <a16:creationId xmlns:a16="http://schemas.microsoft.com/office/drawing/2014/main" id="{A58C89AE-ABA5-40E9-BAAD-55B50AEA5207}"/>
                </a:ext>
              </a:extLst>
            </p:cNvPr>
            <p:cNvSpPr/>
            <p:nvPr/>
          </p:nvSpPr>
          <p:spPr>
            <a:xfrm>
              <a:off x="1319237" y="2155122"/>
              <a:ext cx="407334" cy="30228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39" name="Rectangle 38">
              <a:extLst>
                <a:ext uri="{FF2B5EF4-FFF2-40B4-BE49-F238E27FC236}">
                  <a16:creationId xmlns:a16="http://schemas.microsoft.com/office/drawing/2014/main" id="{7808BF0F-FE23-4880-8B8A-2FCE65C509E2}"/>
                </a:ext>
              </a:extLst>
            </p:cNvPr>
            <p:cNvSpPr/>
            <p:nvPr/>
          </p:nvSpPr>
          <p:spPr>
            <a:xfrm>
              <a:off x="1733624" y="3055050"/>
              <a:ext cx="407334" cy="2117966"/>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1000" dirty="0">
                <a:solidFill>
                  <a:schemeClr val="tx1"/>
                </a:solidFill>
                <a:latin typeface="Calibri"/>
              </a:endParaRPr>
            </a:p>
          </p:txBody>
        </p:sp>
        <p:sp>
          <p:nvSpPr>
            <p:cNvPr id="40" name="Rectangle 39">
              <a:extLst>
                <a:ext uri="{FF2B5EF4-FFF2-40B4-BE49-F238E27FC236}">
                  <a16:creationId xmlns:a16="http://schemas.microsoft.com/office/drawing/2014/main" id="{D2D17D7A-3B07-4968-B79A-321B812ED963}"/>
                </a:ext>
              </a:extLst>
            </p:cNvPr>
            <p:cNvSpPr/>
            <p:nvPr/>
          </p:nvSpPr>
          <p:spPr>
            <a:xfrm>
              <a:off x="2133902" y="4059936"/>
              <a:ext cx="407334" cy="1121612"/>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wrap="none" lIns="91440" tIns="45720" rIns="91440" bIns="45720" rtlCol="0" anchor="ctr">
              <a:scene3d>
                <a:camera prst="orthographicFront">
                  <a:rot lat="0" lon="0" rev="1620000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41" name="Rectangle 40">
              <a:extLst>
                <a:ext uri="{FF2B5EF4-FFF2-40B4-BE49-F238E27FC236}">
                  <a16:creationId xmlns:a16="http://schemas.microsoft.com/office/drawing/2014/main" id="{118B6EB3-14CE-4D66-8513-2D57E9802B4F}"/>
                </a:ext>
              </a:extLst>
            </p:cNvPr>
            <p:cNvSpPr/>
            <p:nvPr/>
          </p:nvSpPr>
          <p:spPr>
            <a:xfrm>
              <a:off x="2581556" y="4755244"/>
              <a:ext cx="407334" cy="446443"/>
            </a:xfrm>
            <a:prstGeom prst="rect">
              <a:avLst/>
            </a:prstGeom>
            <a:solidFill>
              <a:srgbClr val="FF0000"/>
            </a:solidFill>
            <a:scene3d>
              <a:camera prst="orthographicFront">
                <a:rot lat="0" lon="0" rev="16200000"/>
              </a:camera>
              <a:lightRig rig="threePt" dir="t"/>
            </a:scene3d>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rtlCol="0" anchor="t" anchorCtr="0">
              <a:scene3d>
                <a:camera prst="orthographicFront">
                  <a:rot lat="0" lon="0" rev="0"/>
                </a:camera>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solidFill>
                  <a:schemeClr val="tx1"/>
                </a:solidFill>
                <a:latin typeface="Calibri"/>
              </a:endParaRPr>
            </a:p>
          </p:txBody>
        </p:sp>
        <p:sp>
          <p:nvSpPr>
            <p:cNvPr id="42" name="TextBox 41">
              <a:extLst>
                <a:ext uri="{FF2B5EF4-FFF2-40B4-BE49-F238E27FC236}">
                  <a16:creationId xmlns:a16="http://schemas.microsoft.com/office/drawing/2014/main" id="{4F1548AC-83FB-49DE-A5A0-01A2AF45D511}"/>
                </a:ext>
              </a:extLst>
            </p:cNvPr>
            <p:cNvSpPr txBox="1"/>
            <p:nvPr/>
          </p:nvSpPr>
          <p:spPr>
            <a:xfrm rot="5400000">
              <a:off x="1440065" y="3746495"/>
              <a:ext cx="2605107"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Reduction Sofware</a:t>
              </a:r>
            </a:p>
          </p:txBody>
        </p:sp>
        <p:sp>
          <p:nvSpPr>
            <p:cNvPr id="43" name="TextBox 42">
              <a:extLst>
                <a:ext uri="{FF2B5EF4-FFF2-40B4-BE49-F238E27FC236}">
                  <a16:creationId xmlns:a16="http://schemas.microsoft.com/office/drawing/2014/main" id="{7DE5AA94-2F01-4AD6-9737-3F88BDB36509}"/>
                </a:ext>
              </a:extLst>
            </p:cNvPr>
            <p:cNvSpPr txBox="1"/>
            <p:nvPr/>
          </p:nvSpPr>
          <p:spPr>
            <a:xfrm rot="5400000">
              <a:off x="1250947" y="3972273"/>
              <a:ext cx="2139784"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Data Hardware</a:t>
              </a:r>
            </a:p>
          </p:txBody>
        </p:sp>
        <p:sp>
          <p:nvSpPr>
            <p:cNvPr id="44" name="TextBox 43">
              <a:extLst>
                <a:ext uri="{FF2B5EF4-FFF2-40B4-BE49-F238E27FC236}">
                  <a16:creationId xmlns:a16="http://schemas.microsoft.com/office/drawing/2014/main" id="{FE632194-8E1D-4842-961E-985BE03D6038}"/>
                </a:ext>
              </a:extLst>
            </p:cNvPr>
            <p:cNvSpPr txBox="1"/>
            <p:nvPr/>
          </p:nvSpPr>
          <p:spPr>
            <a:xfrm rot="5400000">
              <a:off x="1079033" y="4174447"/>
              <a:ext cx="1722684"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Instruments</a:t>
              </a:r>
            </a:p>
          </p:txBody>
        </p:sp>
        <p:sp>
          <p:nvSpPr>
            <p:cNvPr id="45" name="TextBox 44">
              <a:extLst>
                <a:ext uri="{FF2B5EF4-FFF2-40B4-BE49-F238E27FC236}">
                  <a16:creationId xmlns:a16="http://schemas.microsoft.com/office/drawing/2014/main" id="{83D178DD-E0CE-4FE2-80C6-207506A804FC}"/>
                </a:ext>
              </a:extLst>
            </p:cNvPr>
            <p:cNvSpPr txBox="1"/>
            <p:nvPr/>
          </p:nvSpPr>
          <p:spPr>
            <a:xfrm rot="5400000">
              <a:off x="107356" y="3686522"/>
              <a:ext cx="2727461"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Source Construction</a:t>
              </a:r>
            </a:p>
          </p:txBody>
        </p:sp>
        <p:sp>
          <p:nvSpPr>
            <p:cNvPr id="46" name="TextBox 45">
              <a:extLst>
                <a:ext uri="{FF2B5EF4-FFF2-40B4-BE49-F238E27FC236}">
                  <a16:creationId xmlns:a16="http://schemas.microsoft.com/office/drawing/2014/main" id="{1A9CAB48-08FB-4A59-BDA1-5CBF9D406924}"/>
                </a:ext>
              </a:extLst>
            </p:cNvPr>
            <p:cNvSpPr txBox="1"/>
            <p:nvPr/>
          </p:nvSpPr>
          <p:spPr>
            <a:xfrm rot="5400000">
              <a:off x="-91402" y="3845272"/>
              <a:ext cx="2388941"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Civil Construction</a:t>
              </a:r>
            </a:p>
          </p:txBody>
        </p:sp>
        <p:sp>
          <p:nvSpPr>
            <p:cNvPr id="47" name="TextBox 46">
              <a:extLst>
                <a:ext uri="{FF2B5EF4-FFF2-40B4-BE49-F238E27FC236}">
                  <a16:creationId xmlns:a16="http://schemas.microsoft.com/office/drawing/2014/main" id="{66B01EEF-A7E8-4477-866A-1A55512124B0}"/>
                </a:ext>
              </a:extLst>
            </p:cNvPr>
            <p:cNvSpPr txBox="1"/>
            <p:nvPr/>
          </p:nvSpPr>
          <p:spPr>
            <a:xfrm>
              <a:off x="3474019" y="4087191"/>
              <a:ext cx="1598515" cy="830997"/>
            </a:xfrm>
            <a:prstGeom prst="rect">
              <a:avLst/>
            </a:prstGeom>
            <a:noFill/>
          </p:spPr>
          <p:txBody>
            <a:bodyPr wrap="non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r>
                <a:rPr lang="en-US" sz="2400" dirty="0">
                  <a:latin typeface="Calibri"/>
                </a:rPr>
                <a:t>Analysis</a:t>
              </a:r>
            </a:p>
            <a:p>
              <a:r>
                <a:rPr lang="en-US" sz="2400" dirty="0">
                  <a:latin typeface="Calibri"/>
                </a:rPr>
                <a:t>Software??</a:t>
              </a:r>
            </a:p>
          </p:txBody>
        </p:sp>
        <p:sp>
          <p:nvSpPr>
            <p:cNvPr id="48" name="Freeform: Shape 47">
              <a:extLst>
                <a:ext uri="{FF2B5EF4-FFF2-40B4-BE49-F238E27FC236}">
                  <a16:creationId xmlns:a16="http://schemas.microsoft.com/office/drawing/2014/main" id="{BB205837-EFCC-4CF0-895B-B668D0384531}"/>
                </a:ext>
              </a:extLst>
            </p:cNvPr>
            <p:cNvSpPr/>
            <p:nvPr/>
          </p:nvSpPr>
          <p:spPr>
            <a:xfrm>
              <a:off x="3188963" y="4290548"/>
              <a:ext cx="285057" cy="886469"/>
            </a:xfrm>
            <a:custGeom>
              <a:avLst/>
              <a:gdLst>
                <a:gd name="connsiteX0" fmla="*/ 323232 w 323232"/>
                <a:gd name="connsiteY0" fmla="*/ 0 h 1006249"/>
                <a:gd name="connsiteX1" fmla="*/ 153550 w 323232"/>
                <a:gd name="connsiteY1" fmla="*/ 9427 h 1006249"/>
                <a:gd name="connsiteX2" fmla="*/ 68708 w 323232"/>
                <a:gd name="connsiteY2" fmla="*/ 47134 h 1006249"/>
                <a:gd name="connsiteX3" fmla="*/ 31001 w 323232"/>
                <a:gd name="connsiteY3" fmla="*/ 207390 h 1006249"/>
                <a:gd name="connsiteX4" fmla="*/ 2721 w 323232"/>
                <a:gd name="connsiteY4" fmla="*/ 933254 h 1006249"/>
                <a:gd name="connsiteX5" fmla="*/ 2721 w 323232"/>
                <a:gd name="connsiteY5" fmla="*/ 942681 h 100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32" h="1006249">
                  <a:moveTo>
                    <a:pt x="323232" y="0"/>
                  </a:moveTo>
                  <a:cubicBezTo>
                    <a:pt x="259601" y="785"/>
                    <a:pt x="195971" y="1571"/>
                    <a:pt x="153550" y="9427"/>
                  </a:cubicBezTo>
                  <a:cubicBezTo>
                    <a:pt x="111129" y="17283"/>
                    <a:pt x="89133" y="14140"/>
                    <a:pt x="68708" y="47134"/>
                  </a:cubicBezTo>
                  <a:cubicBezTo>
                    <a:pt x="48283" y="80128"/>
                    <a:pt x="41999" y="59703"/>
                    <a:pt x="31001" y="207390"/>
                  </a:cubicBezTo>
                  <a:cubicBezTo>
                    <a:pt x="20003" y="355077"/>
                    <a:pt x="7434" y="810706"/>
                    <a:pt x="2721" y="933254"/>
                  </a:cubicBezTo>
                  <a:cubicBezTo>
                    <a:pt x="-1992" y="1055802"/>
                    <a:pt x="364" y="999241"/>
                    <a:pt x="2721" y="942681"/>
                  </a:cubicBezTo>
                </a:path>
              </a:pathLst>
            </a:custGeom>
            <a:noFill/>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algn="ctr"/>
              <a:endParaRPr lang="en-US" sz="600" dirty="0">
                <a:latin typeface="Calibri"/>
              </a:endParaRPr>
            </a:p>
          </p:txBody>
        </p:sp>
      </p:grpSp>
      <p:sp>
        <p:nvSpPr>
          <p:cNvPr id="50" name="Shape 157">
            <a:extLst>
              <a:ext uri="{FF2B5EF4-FFF2-40B4-BE49-F238E27FC236}">
                <a16:creationId xmlns:a16="http://schemas.microsoft.com/office/drawing/2014/main" id="{DE2FD4DC-C427-459F-984B-E96590D791E1}"/>
              </a:ext>
            </a:extLst>
          </p:cNvPr>
          <p:cNvSpPr/>
          <p:nvPr/>
        </p:nvSpPr>
        <p:spPr>
          <a:xfrm>
            <a:off x="6090343" y="4873781"/>
            <a:ext cx="6036632" cy="790600"/>
          </a:xfrm>
          <a:prstGeom prst="rect">
            <a:avLst/>
          </a:prstGeom>
          <a:ln w="12700">
            <a:miter lim="400000"/>
          </a:ln>
          <a:extLst>
            <a:ext uri="{C572A759-6A51-4108-AA02-DFA0A04FC94B}">
              <ma14:wrappingTextBoxFlag xmlns:ma14="http://schemas.microsoft.com/office/mac/drawingml/2011/main" xmlns="" val="1"/>
            </a:ext>
          </a:extLst>
        </p:spPr>
        <p:txBody>
          <a:bodyPr wrap="square" lIns="25717" tIns="25717" rIns="25717" bIns="25717"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22" b="0" i="0" u="none" strike="noStrike" cap="none">
                <a:solidFill>
                  <a:srgbClr val="000000"/>
                </a:solidFill>
                <a:latin typeface="Arial"/>
                <a:ea typeface="Arial"/>
                <a:cs typeface="Arial"/>
                <a:sym typeface="Arial"/>
              </a:defRPr>
            </a:lvl9pPr>
          </a:lstStyle>
          <a:p>
            <a:pPr defTabSz="342863">
              <a:defRPr sz="3400">
                <a:latin typeface="Arial"/>
                <a:ea typeface="Arial"/>
                <a:cs typeface="Arial"/>
                <a:sym typeface="Arial"/>
              </a:defRPr>
            </a:pPr>
            <a:r>
              <a:rPr lang="en-US" sz="2400"/>
              <a:t>Or maybe …..</a:t>
            </a:r>
          </a:p>
          <a:p>
            <a:pPr defTabSz="342863">
              <a:defRPr sz="3400">
                <a:latin typeface="Arial"/>
                <a:ea typeface="Arial"/>
                <a:cs typeface="Arial"/>
                <a:sym typeface="Arial"/>
              </a:defRPr>
            </a:pPr>
            <a:r>
              <a:rPr lang="en-US" sz="2400">
                <a:sym typeface="Wingdings" panose="05000000000000000000" pitchFamily="2" charset="2"/>
              </a:rPr>
              <a:t> The Domain Science funding agencies?</a:t>
            </a:r>
            <a:endParaRPr lang="en-US" sz="2400"/>
          </a:p>
        </p:txBody>
      </p:sp>
    </p:spTree>
    <p:extLst>
      <p:ext uri="{BB962C8B-B14F-4D97-AF65-F5344CB8AC3E}">
        <p14:creationId xmlns:p14="http://schemas.microsoft.com/office/powerpoint/2010/main" val="3442325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a:extLst>
              <a:ext uri="{FF2B5EF4-FFF2-40B4-BE49-F238E27FC236}">
                <a16:creationId xmlns:a16="http://schemas.microsoft.com/office/drawing/2014/main" id="{A3DDECBB-B5B9-44A3-BA75-BA05984FC04A}"/>
              </a:ext>
            </a:extLst>
          </p:cNvPr>
          <p:cNvCxnSpPr>
            <a:cxnSpLocks/>
          </p:cNvCxnSpPr>
          <p:nvPr/>
        </p:nvCxnSpPr>
        <p:spPr>
          <a:xfrm flipV="1">
            <a:off x="674560" y="2160978"/>
            <a:ext cx="0" cy="393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EA02C1A-78C2-417C-881B-027FC90AB1F5}"/>
              </a:ext>
            </a:extLst>
          </p:cNvPr>
          <p:cNvCxnSpPr>
            <a:cxnSpLocks/>
          </p:cNvCxnSpPr>
          <p:nvPr/>
        </p:nvCxnSpPr>
        <p:spPr>
          <a:xfrm>
            <a:off x="674560" y="6091956"/>
            <a:ext cx="4984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6AF21BE-0E3D-4A32-A995-E8A9867BC203}"/>
              </a:ext>
            </a:extLst>
          </p:cNvPr>
          <p:cNvSpPr txBox="1"/>
          <p:nvPr/>
        </p:nvSpPr>
        <p:spPr>
          <a:xfrm rot="16200000">
            <a:off x="-207573" y="3941801"/>
            <a:ext cx="1394934" cy="369332"/>
          </a:xfrm>
          <a:prstGeom prst="rect">
            <a:avLst/>
          </a:prstGeom>
          <a:noFill/>
        </p:spPr>
        <p:txBody>
          <a:bodyPr wrap="square" lIns="91440" tIns="45720" rIns="91440" bIns="45720" rtlCol="0" anchor="t">
            <a:spAutoFit/>
          </a:bodyPr>
          <a:lstStyle/>
          <a:p>
            <a:r>
              <a:rPr lang="en-US" sz="1800" b="1" dirty="0">
                <a:solidFill>
                  <a:schemeClr val="accent6"/>
                </a:solidFill>
                <a:latin typeface="Calibri"/>
              </a:rPr>
              <a:t>$$MONEY$$</a:t>
            </a:r>
          </a:p>
        </p:txBody>
      </p:sp>
      <p:sp>
        <p:nvSpPr>
          <p:cNvPr id="52" name="TextBox 51">
            <a:extLst>
              <a:ext uri="{FF2B5EF4-FFF2-40B4-BE49-F238E27FC236}">
                <a16:creationId xmlns:a16="http://schemas.microsoft.com/office/drawing/2014/main" id="{7E5D5B1F-1FD8-4627-B33C-40E23F75563D}"/>
              </a:ext>
            </a:extLst>
          </p:cNvPr>
          <p:cNvSpPr txBox="1"/>
          <p:nvPr/>
        </p:nvSpPr>
        <p:spPr>
          <a:xfrm>
            <a:off x="1851059" y="6245543"/>
            <a:ext cx="657552" cy="369332"/>
          </a:xfrm>
          <a:prstGeom prst="rect">
            <a:avLst/>
          </a:prstGeom>
          <a:noFill/>
        </p:spPr>
        <p:txBody>
          <a:bodyPr wrap="square" lIns="91440" tIns="45720" rIns="91440" bIns="45720" rtlCol="0" anchor="t">
            <a:spAutoFit/>
          </a:bodyPr>
          <a:lstStyle/>
          <a:p>
            <a:r>
              <a:rPr lang="en-US" sz="1800" b="1" dirty="0">
                <a:solidFill>
                  <a:schemeClr val="accent6"/>
                </a:solidFill>
                <a:latin typeface="Calibri"/>
              </a:rPr>
              <a:t>Time</a:t>
            </a:r>
          </a:p>
        </p:txBody>
      </p:sp>
      <p:sp>
        <p:nvSpPr>
          <p:cNvPr id="27" name="TextBox 26">
            <a:extLst>
              <a:ext uri="{FF2B5EF4-FFF2-40B4-BE49-F238E27FC236}">
                <a16:creationId xmlns:a16="http://schemas.microsoft.com/office/drawing/2014/main" id="{EC51131F-532E-4C96-95AF-BF25C77CE49D}"/>
              </a:ext>
            </a:extLst>
          </p:cNvPr>
          <p:cNvSpPr txBox="1"/>
          <p:nvPr/>
        </p:nvSpPr>
        <p:spPr>
          <a:xfrm>
            <a:off x="3035293" y="181268"/>
            <a:ext cx="6291659" cy="1077218"/>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The resource Problem Part II</a:t>
            </a:r>
          </a:p>
          <a:p>
            <a:r>
              <a:rPr lang="en-US" sz="3200" b="1" dirty="0">
                <a:solidFill>
                  <a:schemeClr val="accent1"/>
                </a:solidFill>
                <a:latin typeface="Times New Roman" panose="02020603050405020304" pitchFamily="18" charset="0"/>
                <a:cs typeface="Times New Roman" panose="02020603050405020304" pitchFamily="18" charset="0"/>
              </a:rPr>
              <a:t>The feast and famine roller coaster</a:t>
            </a:r>
          </a:p>
        </p:txBody>
      </p:sp>
      <p:sp>
        <p:nvSpPr>
          <p:cNvPr id="4" name="TextBox 3">
            <a:extLst>
              <a:ext uri="{FF2B5EF4-FFF2-40B4-BE49-F238E27FC236}">
                <a16:creationId xmlns:a16="http://schemas.microsoft.com/office/drawing/2014/main" id="{1C8642D8-C820-4F5C-A82F-E0979711FC12}"/>
              </a:ext>
            </a:extLst>
          </p:cNvPr>
          <p:cNvSpPr txBox="1"/>
          <p:nvPr/>
        </p:nvSpPr>
        <p:spPr>
          <a:xfrm>
            <a:off x="1480062" y="1792258"/>
            <a:ext cx="3299310" cy="461665"/>
          </a:xfrm>
          <a:prstGeom prst="rect">
            <a:avLst/>
          </a:prstGeom>
          <a:noFill/>
        </p:spPr>
        <p:txBody>
          <a:bodyPr wrap="square" rtlCol="0">
            <a:spAutoFit/>
          </a:bodyPr>
          <a:lstStyle/>
          <a:p>
            <a:r>
              <a:rPr lang="en-US" sz="2400" dirty="0"/>
              <a:t>The Valley(s) of death</a:t>
            </a:r>
          </a:p>
        </p:txBody>
      </p:sp>
      <p:sp>
        <p:nvSpPr>
          <p:cNvPr id="8" name="Shape 158">
            <a:extLst>
              <a:ext uri="{FF2B5EF4-FFF2-40B4-BE49-F238E27FC236}">
                <a16:creationId xmlns:a16="http://schemas.microsoft.com/office/drawing/2014/main" id="{0095679E-C8E0-4289-A648-3379F7408B17}"/>
              </a:ext>
            </a:extLst>
          </p:cNvPr>
          <p:cNvSpPr/>
          <p:nvPr/>
        </p:nvSpPr>
        <p:spPr>
          <a:xfrm>
            <a:off x="5876596" y="3678573"/>
            <a:ext cx="6398861" cy="1196095"/>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391" dirty="0"/>
              <a:t>Special funding (grants) do no fund long term maintenance and ongoing development. They fund “big new (transformative) ideas”</a:t>
            </a:r>
          </a:p>
        </p:txBody>
      </p:sp>
      <p:sp>
        <p:nvSpPr>
          <p:cNvPr id="9" name="Shape 160">
            <a:extLst>
              <a:ext uri="{FF2B5EF4-FFF2-40B4-BE49-F238E27FC236}">
                <a16:creationId xmlns:a16="http://schemas.microsoft.com/office/drawing/2014/main" id="{8315B7C2-A425-4586-A6EB-D6006DDFEE00}"/>
              </a:ext>
            </a:extLst>
          </p:cNvPr>
          <p:cNvSpPr txBox="1">
            <a:spLocks/>
          </p:cNvSpPr>
          <p:nvPr/>
        </p:nvSpPr>
        <p:spPr>
          <a:xfrm>
            <a:off x="5636389" y="1258486"/>
            <a:ext cx="6398862" cy="757036"/>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3600" kern="1200">
                <a:solidFill>
                  <a:srgbClr val="24526E"/>
                </a:solidFill>
                <a:uFill>
                  <a:solidFill>
                    <a:srgbClr val="24526E"/>
                  </a:solidFill>
                </a:uFill>
                <a:latin typeface="+mj-lt"/>
                <a:ea typeface="+mj-ea"/>
                <a:cs typeface="+mj-cs"/>
              </a:defRPr>
            </a:lvl1pPr>
          </a:lstStyle>
          <a:p>
            <a:r>
              <a:rPr lang="en-US" sz="2800" b="1" dirty="0">
                <a:solidFill>
                  <a:srgbClr val="00B0F0"/>
                </a:solidFill>
              </a:rPr>
              <a:t>Analysis Software - Who’s Job is it Anyway?</a:t>
            </a:r>
          </a:p>
          <a:p>
            <a:pPr algn="ctr"/>
            <a:r>
              <a:rPr lang="en-US" sz="2400" i="1" dirty="0">
                <a:solidFill>
                  <a:srgbClr val="00B0F0"/>
                </a:solidFill>
              </a:rPr>
              <a:t>- The domain science funding agencies</a:t>
            </a:r>
          </a:p>
        </p:txBody>
      </p:sp>
      <p:sp>
        <p:nvSpPr>
          <p:cNvPr id="10" name="Shape 158">
            <a:extLst>
              <a:ext uri="{FF2B5EF4-FFF2-40B4-BE49-F238E27FC236}">
                <a16:creationId xmlns:a16="http://schemas.microsoft.com/office/drawing/2014/main" id="{10A958EF-95BD-458A-8588-AF5CA8635070}"/>
              </a:ext>
            </a:extLst>
          </p:cNvPr>
          <p:cNvSpPr/>
          <p:nvPr/>
        </p:nvSpPr>
        <p:spPr>
          <a:xfrm>
            <a:off x="5876597" y="2684631"/>
            <a:ext cx="6398861" cy="828173"/>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609534">
              <a:defRPr sz="3400">
                <a:latin typeface="Arial"/>
                <a:ea typeface="Arial"/>
                <a:cs typeface="Arial"/>
                <a:sym typeface="Arial"/>
              </a:defRPr>
            </a:pPr>
            <a:r>
              <a:rPr lang="en-US" sz="2391" dirty="0"/>
              <a:t>Facility directors discretion, NIH, NSF, DOE, etc.</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A3F9126-18BD-A7D9-8AC1-B25DA22F7404}"/>
                  </a:ext>
                </a:extLst>
              </p14:cNvPr>
              <p14:cNvContentPartPr/>
              <p14:nvPr/>
            </p14:nvContentPartPr>
            <p14:xfrm>
              <a:off x="883544" y="2698964"/>
              <a:ext cx="5133975" cy="3181350"/>
            </p14:xfrm>
          </p:contentPart>
        </mc:Choice>
        <mc:Fallback xmlns="">
          <p:pic>
            <p:nvPicPr>
              <p:cNvPr id="7" name="Ink 6">
                <a:extLst>
                  <a:ext uri="{FF2B5EF4-FFF2-40B4-BE49-F238E27FC236}">
                    <a16:creationId xmlns:a16="http://schemas.microsoft.com/office/drawing/2014/main" id="{AA3F9126-18BD-A7D9-8AC1-B25DA22F7404}"/>
                  </a:ext>
                </a:extLst>
              </p:cNvPr>
              <p:cNvPicPr/>
              <p:nvPr/>
            </p:nvPicPr>
            <p:blipFill>
              <a:blip r:embed="rId3"/>
              <a:stretch>
                <a:fillRect/>
              </a:stretch>
            </p:blipFill>
            <p:spPr>
              <a:xfrm>
                <a:off x="865549" y="2680950"/>
                <a:ext cx="5169605" cy="3217019"/>
              </a:xfrm>
              <a:prstGeom prst="rect">
                <a:avLst/>
              </a:prstGeom>
            </p:spPr>
          </p:pic>
        </mc:Fallback>
      </mc:AlternateContent>
    </p:spTree>
    <p:extLst>
      <p:ext uri="{BB962C8B-B14F-4D97-AF65-F5344CB8AC3E}">
        <p14:creationId xmlns:p14="http://schemas.microsoft.com/office/powerpoint/2010/main" val="4023110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sei7YbyXB6AdVvojwSEqHy"/>
</p:tagLst>
</file>

<file path=ppt/tags/tag2.xml><?xml version="1.0" encoding="utf-8"?>
<p:tagLst xmlns:a="http://schemas.openxmlformats.org/drawingml/2006/main" xmlns:r="http://schemas.openxmlformats.org/officeDocument/2006/relationships" xmlns:p="http://schemas.openxmlformats.org/presentationml/2006/main">
  <p:tag name="DVSHAPEID" val="iRCovjANmPKOjZUXNiSzlZ"/>
</p:tagLst>
</file>

<file path=ppt/tags/tag3.xml><?xml version="1.0" encoding="utf-8"?>
<p:tagLst xmlns:a="http://schemas.openxmlformats.org/drawingml/2006/main" xmlns:r="http://schemas.openxmlformats.org/officeDocument/2006/relationships" xmlns:p="http://schemas.openxmlformats.org/presentationml/2006/main">
  <p:tag name="DVSHAPEID" val="iRCovjANmPKOjZUXNiSzlZ"/>
</p:tagLst>
</file>

<file path=ppt/tags/tag4.xml><?xml version="1.0" encoding="utf-8"?>
<p:tagLst xmlns:a="http://schemas.openxmlformats.org/drawingml/2006/main" xmlns:r="http://schemas.openxmlformats.org/officeDocument/2006/relationships" xmlns:p="http://schemas.openxmlformats.org/presentationml/2006/main">
  <p:tag name="DVSHAPEID" val="iRCovjANmPKOjZUXNiSzlZ"/>
</p:tagLst>
</file>

<file path=ppt/tags/tag5.xml><?xml version="1.0" encoding="utf-8"?>
<p:tagLst xmlns:a="http://schemas.openxmlformats.org/drawingml/2006/main" xmlns:r="http://schemas.openxmlformats.org/officeDocument/2006/relationships" xmlns:p="http://schemas.openxmlformats.org/presentationml/2006/main">
  <p:tag name="DVSHAPEID" val="iRCovjANmPKOjZUXNiSzlZ"/>
</p:tagLst>
</file>

<file path=ppt/tags/tag6.xml><?xml version="1.0" encoding="utf-8"?>
<p:tagLst xmlns:a="http://schemas.openxmlformats.org/drawingml/2006/main" xmlns:r="http://schemas.openxmlformats.org/officeDocument/2006/relationships" xmlns:p="http://schemas.openxmlformats.org/presentationml/2006/main">
  <p:tag name="DVSHAPEID" val="iRCovjANmPKOjZUXNiSzlZ"/>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27</Notes>
  <HiddenSlides>0</HiddenSlides>
  <ScaleCrop>false</ScaleCrop>
  <HeadingPairs>
    <vt:vector size="4" baseType="variant">
      <vt:variant>
        <vt:lpstr>Theme</vt:lpstr>
      </vt:variant>
      <vt:variant>
        <vt:i4>3</vt:i4>
      </vt:variant>
      <vt:variant>
        <vt:lpstr>Slide Titles</vt:lpstr>
      </vt:variant>
      <vt:variant>
        <vt:i4>39</vt:i4>
      </vt:variant>
    </vt:vector>
  </HeadingPairs>
  <TitlesOfParts>
    <vt:vector size="42" baseType="lpstr">
      <vt:lpstr>Office Theme</vt:lpstr>
      <vt:lpstr>Office Theme</vt:lpstr>
      <vt:lpstr>Office Theme</vt:lpstr>
      <vt:lpstr>PowerPoint Presentation</vt:lpstr>
      <vt:lpstr>PowerPoint Presentation</vt:lpstr>
      <vt:lpstr>PowerPoint Presentation</vt:lpstr>
      <vt:lpstr>PowerPoint Presentation</vt:lpstr>
      <vt:lpstr>SasView: A SAS data analysis platform</vt:lpstr>
      <vt:lpstr>PowerPoint Presentation</vt:lpstr>
      <vt:lpstr>Analysis Software – Who's job is it anyway</vt:lpstr>
      <vt:lpstr>PowerPoint Presentation</vt:lpstr>
      <vt:lpstr>PowerPoint Presentation</vt:lpstr>
      <vt:lpstr>PowerPoint Presentation</vt:lpstr>
      <vt:lpstr>PowerPoint Presentation</vt:lpstr>
      <vt:lpstr>The SasView Aproach</vt:lpstr>
      <vt:lpstr>PowerPoint Presentation</vt:lpstr>
      <vt:lpstr>PowerPoint Presentation</vt:lpstr>
      <vt:lpstr>PowerPoint Presentation</vt:lpstr>
      <vt:lpstr>PowerPoint Presentation</vt:lpstr>
      <vt:lpstr>PowerPoint Presentation</vt:lpstr>
      <vt:lpstr>PowerPoint Presentation</vt:lpstr>
      <vt:lpstr>So …   What Can SasView Do Currently?</vt:lpstr>
      <vt:lpstr>PowerPoint Presentation</vt:lpstr>
      <vt:lpstr>Fitting Perspective: 1D Analysis</vt:lpstr>
      <vt:lpstr>Fitting Perspective: 2D Analysis</vt:lpstr>
      <vt:lpstr>Choice of Fitting Algorithms</vt:lpstr>
      <vt:lpstr>Plugin Model Editor</vt:lpstr>
      <vt:lpstr>Plugin Model Editor: Python &amp; C model files</vt:lpstr>
      <vt:lpstr>BATCH in Fitting </vt:lpstr>
      <vt:lpstr>Constrained Fitting </vt:lpstr>
      <vt:lpstr>Fitting Perspective: Invariant Calculation</vt:lpstr>
      <vt:lpstr>PowerPoint Presentation</vt:lpstr>
      <vt:lpstr>PowerPoint Presentation</vt:lpstr>
      <vt:lpstr>SESANS Analysis</vt:lpstr>
      <vt:lpstr>Data Operations and 1D stuff</vt:lpstr>
      <vt:lpstr>PowerPoint Presentation</vt:lpstr>
      <vt:lpstr>Command Line and Jupyter Notebooks</vt:lpstr>
      <vt:lpstr>Resources maintained and  Education &amp; Outreach</vt:lpstr>
      <vt:lpstr>PowerPoint Presentation</vt:lpstr>
      <vt:lpstr>PowerPoint Presentation</vt:lpstr>
      <vt:lpstr>The RoadMap</vt:lpstr>
      <vt:lpstr>Come and Join the Fun!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SasView</dc:title>
  <cp:revision>789</cp:revision>
  <dcterms:modified xsi:type="dcterms:W3CDTF">2022-06-17T13:12:11Z</dcterms:modified>
</cp:coreProperties>
</file>